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har char="●"/>
              <a:defRPr/>
            </a:lvl1pPr>
            <a:lvl2pPr indent="0" lvl="1" marL="457200" marR="0" rtl="0" algn="l">
              <a:spcBef>
                <a:spcPts val="0"/>
              </a:spcBef>
              <a:buChar char="○"/>
              <a:defRPr/>
            </a:lvl2pPr>
            <a:lvl3pPr indent="0" lvl="2" marL="914400" marR="0" rtl="0" algn="l">
              <a:spcBef>
                <a:spcPts val="0"/>
              </a:spcBef>
              <a:buChar char="■"/>
              <a:defRPr/>
            </a:lvl3pPr>
            <a:lvl4pPr indent="0" lvl="3" marL="1371600" marR="0" rtl="0" algn="l">
              <a:spcBef>
                <a:spcPts val="0"/>
              </a:spcBef>
              <a:buChar char="●"/>
              <a:defRPr/>
            </a:lvl4pPr>
            <a:lvl5pPr indent="0" lvl="4" marL="1828800" marR="0" rtl="0" algn="l">
              <a:spcBef>
                <a:spcPts val="0"/>
              </a:spcBef>
              <a:buChar char="○"/>
              <a:defRPr/>
            </a:lvl5pPr>
            <a:lvl6pPr indent="0" lvl="5" marL="2286000" marR="0" rtl="0" algn="l">
              <a:spcBef>
                <a:spcPts val="0"/>
              </a:spcBef>
              <a:buChar char="■"/>
              <a:defRPr/>
            </a:lvl6pPr>
            <a:lvl7pPr indent="0" lvl="6" marL="2743200" marR="0" rtl="0" algn="l">
              <a:spcBef>
                <a:spcPts val="0"/>
              </a:spcBef>
              <a:buChar char="●"/>
              <a:defRPr/>
            </a:lvl7pPr>
            <a:lvl8pPr indent="0" lvl="7" marL="3200400" marR="0" rtl="0" algn="l">
              <a:spcBef>
                <a:spcPts val="0"/>
              </a:spcBef>
              <a:buChar char="○"/>
              <a:defRPr/>
            </a:lvl8pPr>
            <a:lvl9pPr indent="0" lvl="8" marL="3657600" marR="0" rtl="0" algn="l">
              <a:spcBef>
                <a:spcPts val="0"/>
              </a:spcBef>
              <a:buChar char="■"/>
              <a:defRPr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" name="Shape 87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0" name="Shape 15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9" name="Shape 159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5" name="Shape 16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74" name="Shape 17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83" name="Shape 18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8" name="Shape 19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6" name="Shape 20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227" name="Shape 22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235" name="Shape 23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2" name="Shape 24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250" name="Shape 25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Shape 252"/>
          <p:cNvSpPr txBox="1"/>
          <p:nvPr/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1" name="Shape 26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267" name="Shape 26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Shape 269"/>
          <p:cNvSpPr txBox="1"/>
          <p:nvPr/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9" name="Shape 27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285" name="Shape 28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6" name="Shape 2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294" name="Shape 29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5" name="Shape 2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303" name="Shape 30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4" name="Shape 3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312" name="Shape 31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3" name="Shape 3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1" name="Shape 32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7" name="Shape 32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" name="Shape 102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3" name="Shape 33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1" name="Shape 12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1" name="Shape 13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4" name="Shape 144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indent="-107950" lvl="1" marL="74295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indent="-76200" lvl="2" marL="114300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indent="-101600" lvl="3" marL="160020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indent="-101600" lvl="4" marL="205740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indent="-101600" lvl="5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01600" lvl="6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01600" lvl="7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01600" lvl="8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indent="-107950" lvl="1" marL="74295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indent="-76200" lvl="2" marL="114300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indent="-101600" lvl="3" marL="160020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indent="-101600" lvl="4" marL="205740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indent="-101600" lvl="5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01600" lvl="6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01600" lvl="7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01600" lvl="8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indent="-107950" lvl="1" marL="74295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indent="-76200" lvl="2" marL="114300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indent="-101600" lvl="3" marL="160020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indent="-101600" lvl="4" marL="205740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indent="-101600" lvl="5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01600" lvl="6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01600" lvl="7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01600" lvl="8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buClr>
                <a:srgbClr val="888888"/>
              </a:buClr>
              <a:buFont typeface="Arial"/>
              <a:buNone/>
              <a:defRPr/>
            </a:lvl1pPr>
            <a:lvl2pPr indent="0" lvl="1" marL="457200" marR="0" rtl="0" algn="ctr">
              <a:spcBef>
                <a:spcPts val="560"/>
              </a:spcBef>
              <a:buClr>
                <a:srgbClr val="888888"/>
              </a:buClr>
              <a:buFont typeface="Arial"/>
              <a:buNone/>
              <a:defRPr/>
            </a:lvl2pPr>
            <a:lvl3pPr indent="0" lvl="2" marL="914400" marR="0" rtl="0" algn="ctr">
              <a:spcBef>
                <a:spcPts val="480"/>
              </a:spcBef>
              <a:buClr>
                <a:srgbClr val="888888"/>
              </a:buClr>
              <a:buFont typeface="Arial"/>
              <a:buNone/>
              <a:defRPr/>
            </a:lvl3pPr>
            <a:lvl4pPr indent="0" lvl="3" marL="1371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4pPr>
            <a:lvl5pPr indent="0" lvl="4" marL="18288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indent="0" lvl="1" marL="4572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indent="0" lvl="2" marL="9144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indent="0" lvl="3" marL="13716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indent="0" lvl="4" marL="18288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indent="0" lvl="5" marL="22860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indent="0" lvl="6" marL="27432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indent="0" lvl="7" marL="32004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indent="0" lvl="8" marL="36576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Calibri"/>
              <a:buNone/>
              <a:defRPr/>
            </a:lvl1pPr>
            <a:lvl2pPr indent="0" lvl="1" marL="457200" rtl="0">
              <a:spcBef>
                <a:spcPts val="0"/>
              </a:spcBef>
              <a:buFont typeface="Calibri"/>
              <a:buNone/>
              <a:defRPr/>
            </a:lvl2pPr>
            <a:lvl3pPr indent="0" lvl="2" marL="914400" rtl="0">
              <a:spcBef>
                <a:spcPts val="0"/>
              </a:spcBef>
              <a:buFont typeface="Calibri"/>
              <a:buNone/>
              <a:defRPr/>
            </a:lvl3pPr>
            <a:lvl4pPr indent="0" lvl="3" marL="1371600" rtl="0">
              <a:spcBef>
                <a:spcPts val="0"/>
              </a:spcBef>
              <a:buFont typeface="Calibri"/>
              <a:buNone/>
              <a:defRPr/>
            </a:lvl4pPr>
            <a:lvl5pPr indent="0" lvl="4" marL="1828800" rtl="0">
              <a:spcBef>
                <a:spcPts val="0"/>
              </a:spcBef>
              <a:buFont typeface="Calibri"/>
              <a:buNone/>
              <a:defRPr/>
            </a:lvl5pPr>
            <a:lvl6pPr indent="0" lvl="5" marL="2286000" rtl="0">
              <a:spcBef>
                <a:spcPts val="0"/>
              </a:spcBef>
              <a:buFont typeface="Calibri"/>
              <a:buNone/>
              <a:defRPr/>
            </a:lvl6pPr>
            <a:lvl7pPr indent="0" lvl="6" marL="2743200" rtl="0">
              <a:spcBef>
                <a:spcPts val="0"/>
              </a:spcBef>
              <a:buFont typeface="Calibri"/>
              <a:buNone/>
              <a:defRPr/>
            </a:lvl7pPr>
            <a:lvl8pPr indent="0" lvl="7" marL="3200400" rtl="0">
              <a:spcBef>
                <a:spcPts val="0"/>
              </a:spcBef>
              <a:buFont typeface="Calibri"/>
              <a:buNone/>
              <a:defRPr/>
            </a:lvl8pPr>
            <a:lvl9pPr indent="0" lvl="8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Calibri"/>
              <a:buNone/>
              <a:defRPr/>
            </a:lvl1pPr>
            <a:lvl2pPr indent="0" lvl="1" marL="457200" rtl="0">
              <a:spcBef>
                <a:spcPts val="0"/>
              </a:spcBef>
              <a:buFont typeface="Calibri"/>
              <a:buNone/>
              <a:defRPr/>
            </a:lvl2pPr>
            <a:lvl3pPr indent="0" lvl="2" marL="914400" rtl="0">
              <a:spcBef>
                <a:spcPts val="0"/>
              </a:spcBef>
              <a:buFont typeface="Calibri"/>
              <a:buNone/>
              <a:defRPr/>
            </a:lvl3pPr>
            <a:lvl4pPr indent="0" lvl="3" marL="1371600" rtl="0">
              <a:spcBef>
                <a:spcPts val="0"/>
              </a:spcBef>
              <a:buFont typeface="Calibri"/>
              <a:buNone/>
              <a:defRPr/>
            </a:lvl4pPr>
            <a:lvl5pPr indent="0" lvl="4" marL="1828800" rtl="0">
              <a:spcBef>
                <a:spcPts val="0"/>
              </a:spcBef>
              <a:buFont typeface="Calibri"/>
              <a:buNone/>
              <a:defRPr/>
            </a:lvl5pPr>
            <a:lvl6pPr indent="0" lvl="5" marL="2286000" rtl="0">
              <a:spcBef>
                <a:spcPts val="0"/>
              </a:spcBef>
              <a:buFont typeface="Calibri"/>
              <a:buNone/>
              <a:defRPr/>
            </a:lvl6pPr>
            <a:lvl7pPr indent="0" lvl="6" marL="2743200" rtl="0">
              <a:spcBef>
                <a:spcPts val="0"/>
              </a:spcBef>
              <a:buFont typeface="Calibri"/>
              <a:buNone/>
              <a:defRPr/>
            </a:lvl7pPr>
            <a:lvl8pPr indent="0" lvl="7" marL="3200400" rtl="0">
              <a:spcBef>
                <a:spcPts val="0"/>
              </a:spcBef>
              <a:buFont typeface="Calibri"/>
              <a:buNone/>
              <a:defRPr/>
            </a:lvl8pPr>
            <a:lvl9pPr indent="0" lvl="8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Calibri"/>
              <a:buNone/>
              <a:defRPr/>
            </a:lvl1pPr>
            <a:lvl2pPr indent="0" lvl="1" marL="457200" rtl="0">
              <a:spcBef>
                <a:spcPts val="0"/>
              </a:spcBef>
              <a:buFont typeface="Calibri"/>
              <a:buNone/>
              <a:defRPr/>
            </a:lvl2pPr>
            <a:lvl3pPr indent="0" lvl="2" marL="914400" rtl="0">
              <a:spcBef>
                <a:spcPts val="0"/>
              </a:spcBef>
              <a:buFont typeface="Calibri"/>
              <a:buNone/>
              <a:defRPr/>
            </a:lvl3pPr>
            <a:lvl4pPr indent="0" lvl="3" marL="1371600" rtl="0">
              <a:spcBef>
                <a:spcPts val="0"/>
              </a:spcBef>
              <a:buFont typeface="Calibri"/>
              <a:buNone/>
              <a:defRPr/>
            </a:lvl4pPr>
            <a:lvl5pPr indent="0" lvl="4" marL="1828800" rtl="0">
              <a:spcBef>
                <a:spcPts val="0"/>
              </a:spcBef>
              <a:buFont typeface="Calibri"/>
              <a:buNone/>
              <a:defRPr/>
            </a:lvl5pPr>
            <a:lvl6pPr indent="0" lvl="5" marL="2286000" rtl="0">
              <a:spcBef>
                <a:spcPts val="0"/>
              </a:spcBef>
              <a:buFont typeface="Calibri"/>
              <a:buNone/>
              <a:defRPr/>
            </a:lvl6pPr>
            <a:lvl7pPr indent="0" lvl="6" marL="2743200" rtl="0">
              <a:spcBef>
                <a:spcPts val="0"/>
              </a:spcBef>
              <a:buFont typeface="Calibri"/>
              <a:buNone/>
              <a:defRPr/>
            </a:lvl7pPr>
            <a:lvl8pPr indent="0" lvl="7" marL="3200400" rtl="0">
              <a:spcBef>
                <a:spcPts val="0"/>
              </a:spcBef>
              <a:buFont typeface="Calibri"/>
              <a:buNone/>
              <a:defRPr/>
            </a:lvl8pPr>
            <a:lvl9pPr indent="0" lvl="8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7" name="Shape 67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Calibri"/>
              <a:buNone/>
              <a:defRPr/>
            </a:lvl1pPr>
            <a:lvl2pPr indent="0" lvl="1" marL="457200" rtl="0">
              <a:spcBef>
                <a:spcPts val="0"/>
              </a:spcBef>
              <a:buFont typeface="Calibri"/>
              <a:buNone/>
              <a:defRPr/>
            </a:lvl2pPr>
            <a:lvl3pPr indent="0" lvl="2" marL="914400" rtl="0">
              <a:spcBef>
                <a:spcPts val="0"/>
              </a:spcBef>
              <a:buFont typeface="Calibri"/>
              <a:buNone/>
              <a:defRPr/>
            </a:lvl3pPr>
            <a:lvl4pPr indent="0" lvl="3" marL="1371600" rtl="0">
              <a:spcBef>
                <a:spcPts val="0"/>
              </a:spcBef>
              <a:buFont typeface="Calibri"/>
              <a:buNone/>
              <a:defRPr/>
            </a:lvl4pPr>
            <a:lvl5pPr indent="0" lvl="4" marL="1828800" rtl="0">
              <a:spcBef>
                <a:spcPts val="0"/>
              </a:spcBef>
              <a:buFont typeface="Calibri"/>
              <a:buNone/>
              <a:defRPr/>
            </a:lvl5pPr>
            <a:lvl6pPr indent="0" lvl="5" marL="2286000" rtl="0">
              <a:spcBef>
                <a:spcPts val="0"/>
              </a:spcBef>
              <a:buFont typeface="Calibri"/>
              <a:buNone/>
              <a:defRPr/>
            </a:lvl6pPr>
            <a:lvl7pPr indent="0" lvl="6" marL="2743200" rtl="0">
              <a:spcBef>
                <a:spcPts val="0"/>
              </a:spcBef>
              <a:buFont typeface="Calibri"/>
              <a:buNone/>
              <a:defRPr/>
            </a:lvl7pPr>
            <a:lvl8pPr indent="0" lvl="7" marL="3200400" rtl="0">
              <a:spcBef>
                <a:spcPts val="0"/>
              </a:spcBef>
              <a:buFont typeface="Calibri"/>
              <a:buNone/>
              <a:defRPr/>
            </a:lvl8pPr>
            <a:lvl9pPr indent="0" lvl="8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6DDE7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docs.google.com/a/gemsdaa.net/forms/d/e/1FAIpQLSdEzgwS35i754m7RDcGZF0o4JnFhruI5DsDXg3Fs0OwrApn0Q/viewform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Relationship Id="rId4" Type="http://schemas.openxmlformats.org/officeDocument/2006/relationships/hyperlink" Target="http://umanitoba.ca/Biology/BIOL1030/Lab1/biolab1_3.html%23Ciliophora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9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6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7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docs.google.com/document/d/1c54gopsiXebJb9F2rZ9ACq71bOC3S4OjF_lOVu7KbwA/edit" TargetMode="External"/><Relationship Id="rId4" Type="http://schemas.openxmlformats.org/officeDocument/2006/relationships/hyperlink" Target="https://docs.google.com/document/d/1zH72ll-auPOdfVffcCP1N6sGPUnPq-jvUAqui3L4nRQ/edit" TargetMode="External"/><Relationship Id="rId5" Type="http://schemas.openxmlformats.org/officeDocument/2006/relationships/hyperlink" Target="https://docs.google.com/a/gemsdaa.net/presentation/d/1nj1LXbTewgIPaErPG4z2DJ0KQ5wlGWK0jUTUPrvJoKQ/edit?usp=drive_web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74650"/>
            <a:ext cx="8229599" cy="600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idx="1" type="body"/>
          </p:nvPr>
        </p:nvSpPr>
        <p:spPr>
          <a:xfrm>
            <a:off x="228600" y="381000"/>
            <a:ext cx="868680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5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5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buClr>
                <a:srgbClr val="FF6600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Topic 1.1 – Intro to cells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40"/>
              </a:spcBef>
              <a:buClr>
                <a:srgbClr val="FF22D7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rgbClr val="FF22D7"/>
                </a:solidFill>
                <a:latin typeface="Calibri"/>
                <a:ea typeface="Calibri"/>
                <a:cs typeface="Calibri"/>
                <a:sym typeface="Calibri"/>
              </a:rPr>
              <a:t>Essential idea:</a:t>
            </a:r>
            <a:r>
              <a:rPr b="0" i="0" lang="en-US" sz="3200" u="none" cap="none" strike="noStrike">
                <a:solidFill>
                  <a:srgbClr val="FF22D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0" lvl="0" marL="0" marR="0" rtl="0" algn="l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evolution of multicellular organisms allowed cell specialisation and cell replacement. </a:t>
            </a:r>
          </a:p>
          <a:p>
            <a:pPr indent="-342900" lvl="0" marL="342900" marR="0" rtl="0" algn="l">
              <a:spcBef>
                <a:spcPts val="5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5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5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5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5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5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5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5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5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5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5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ttp://www.sdnn.com/files/2010/05/image1-high-400x299.jpg" id="153" name="Shape 153"/>
          <p:cNvSpPr/>
          <p:nvPr/>
        </p:nvSpPr>
        <p:spPr>
          <a:xfrm>
            <a:off x="155575" y="-1363662"/>
            <a:ext cx="3809999" cy="284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Shape 1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9200" y="381000"/>
            <a:ext cx="3809999" cy="284797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/>
          <p:nvPr/>
        </p:nvSpPr>
        <p:spPr>
          <a:xfrm>
            <a:off x="69272" y="5911273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 sz="2400"/>
              <a:t>Understandings, Applications and skills</a:t>
            </a:r>
          </a:p>
        </p:txBody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Follow the link and complete the form.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https://docs.google.com/a/gemsdaa.net/forms/d/e/1FAIpQLSdEzgwS35i754m7RDcGZF0o4JnFhruI5DsDXg3Fs0OwrApn0Q/viewform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x="457200" y="2620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Active listening</a:t>
            </a:r>
          </a:p>
        </p:txBody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Extend						Notes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Challenge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deliberate with your listening and remind yourself frequently of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objective/essential idea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cxnSp>
        <p:nvCxnSpPr>
          <p:cNvPr id="169" name="Shape 169"/>
          <p:cNvCxnSpPr/>
          <p:nvPr/>
        </p:nvCxnSpPr>
        <p:spPr>
          <a:xfrm>
            <a:off x="2536725" y="1991025"/>
            <a:ext cx="1607699" cy="471899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70" name="Shape 170"/>
          <p:cNvCxnSpPr/>
          <p:nvPr/>
        </p:nvCxnSpPr>
        <p:spPr>
          <a:xfrm>
            <a:off x="2536725" y="2551475"/>
            <a:ext cx="1637100" cy="29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71" name="Shape 171"/>
          <p:cNvCxnSpPr/>
          <p:nvPr/>
        </p:nvCxnSpPr>
        <p:spPr>
          <a:xfrm flipH="1" rot="10800000">
            <a:off x="2639950" y="2698850"/>
            <a:ext cx="1519199" cy="427799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idx="4294967295"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0070C0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What is a cell?</a:t>
            </a:r>
          </a:p>
        </p:txBody>
      </p:sp>
      <p:sp>
        <p:nvSpPr>
          <p:cNvPr id="178" name="Shape 178"/>
          <p:cNvSpPr txBox="1"/>
          <p:nvPr>
            <p:ph idx="4294967295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usually </a:t>
            </a:r>
            <a:r>
              <a:rPr b="1" i="0" lang="en-US" sz="32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microscopic unit</a:t>
            </a:r>
            <a:r>
              <a:rPr b="0" i="0" lang="en-US" sz="32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which living things are built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“bag” of gel-like cytoplasm inside a plasma membrane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smallest unit capable of all the </a:t>
            </a:r>
            <a:r>
              <a:rPr b="1" i="0" lang="en-US" sz="32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functions of life</a:t>
            </a:r>
          </a:p>
        </p:txBody>
      </p:sp>
      <p:pic>
        <p:nvPicPr>
          <p:cNvPr descr="fertilization.gif" id="179" name="Shape 1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67400" y="4572000"/>
            <a:ext cx="2390775" cy="1952624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Shape 180"/>
          <p:cNvSpPr txBox="1"/>
          <p:nvPr/>
        </p:nvSpPr>
        <p:spPr>
          <a:xfrm>
            <a:off x="3124200" y="5867400"/>
            <a:ext cx="29463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1" lang="en-US" sz="18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Egg and sperm cells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idx="4294967295" type="title"/>
          </p:nvPr>
        </p:nvSpPr>
        <p:spPr>
          <a:xfrm>
            <a:off x="1219200" y="457200"/>
            <a:ext cx="7391399" cy="685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0070C0"/>
              </a:buClr>
              <a:buSzPct val="25000"/>
              <a:buFont typeface="Calibri"/>
              <a:buNone/>
            </a:pPr>
            <a:r>
              <a:rPr b="0" i="0" lang="en-US" sz="395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Functions of life:</a:t>
            </a:r>
            <a:br>
              <a:rPr b="0" i="0" lang="en-US" sz="395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descr="image.jpg" id="187" name="Shape 187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6800" y="2133600"/>
            <a:ext cx="3809999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 txBox="1"/>
          <p:nvPr/>
        </p:nvSpPr>
        <p:spPr>
          <a:xfrm>
            <a:off x="381000" y="2514600"/>
            <a:ext cx="502919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0" lang="en-US" sz="1800" u="none" cap="none" strike="noStrike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Homeostasis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b="0" i="1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maintaining a balanced internal environment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838200" y="1752600"/>
            <a:ext cx="464819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0" lang="en-US" sz="1800" u="none" cap="none" strike="noStrike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Reproduction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</a:t>
            </a:r>
            <a:r>
              <a:rPr b="0" i="1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creating genetically related offspring 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2286000" y="1066800"/>
            <a:ext cx="43434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0" lang="en-US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Metabolism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b="0" i="1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controls the chemical reactions of life</a:t>
            </a:r>
          </a:p>
        </p:txBody>
      </p:sp>
      <p:sp>
        <p:nvSpPr>
          <p:cNvPr id="191" name="Shape 191"/>
          <p:cNvSpPr txBox="1"/>
          <p:nvPr/>
        </p:nvSpPr>
        <p:spPr>
          <a:xfrm>
            <a:off x="1066800" y="5638800"/>
            <a:ext cx="426719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0" lang="en-US" sz="1800" u="none" cap="none" strike="noStrike">
                <a:solidFill>
                  <a:srgbClr val="C0AB59"/>
                </a:solidFill>
                <a:latin typeface="Calibri"/>
                <a:ea typeface="Calibri"/>
                <a:cs typeface="Calibri"/>
                <a:sym typeface="Calibri"/>
              </a:rPr>
              <a:t>Nutrition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b="0" i="1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acquires the chemical building blocks needed to sustain life</a:t>
            </a:r>
          </a:p>
        </p:txBody>
      </p:sp>
      <p:sp>
        <p:nvSpPr>
          <p:cNvPr id="192" name="Shape 192"/>
          <p:cNvSpPr txBox="1"/>
          <p:nvPr/>
        </p:nvSpPr>
        <p:spPr>
          <a:xfrm>
            <a:off x="228600" y="3276600"/>
            <a:ext cx="396239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0" lang="en-US" sz="1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Growth</a:t>
            </a:r>
            <a:r>
              <a:rPr b="0" i="0" lang="en-US" sz="1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b="0" i="1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 in size and mass through nutrition and metabolism</a:t>
            </a:r>
          </a:p>
        </p:txBody>
      </p:sp>
      <p:sp>
        <p:nvSpPr>
          <p:cNvPr id="193" name="Shape 193"/>
          <p:cNvSpPr txBox="1"/>
          <p:nvPr/>
        </p:nvSpPr>
        <p:spPr>
          <a:xfrm>
            <a:off x="457200" y="4114800"/>
            <a:ext cx="502919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0" lang="en-US" sz="1800" u="none" cap="none" strike="noStrike">
                <a:solidFill>
                  <a:srgbClr val="FF22D7"/>
                </a:solidFill>
                <a:latin typeface="Calibri"/>
                <a:ea typeface="Calibri"/>
                <a:cs typeface="Calibri"/>
                <a:sym typeface="Calibri"/>
              </a:rPr>
              <a:t>Responsiveness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b="0" i="1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changing actions or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1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behavior due to environmental signals</a:t>
            </a:r>
          </a:p>
        </p:txBody>
      </p:sp>
      <p:sp>
        <p:nvSpPr>
          <p:cNvPr id="194" name="Shape 194"/>
          <p:cNvSpPr txBox="1"/>
          <p:nvPr/>
        </p:nvSpPr>
        <p:spPr>
          <a:xfrm>
            <a:off x="5715000" y="5867400"/>
            <a:ext cx="2532865" cy="58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b="1" i="0" lang="en-US" sz="3200" u="none" cap="none" strike="noStrike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3200" u="none" cap="none" strike="noStrike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3200" u="none" cap="none" strike="noStrike">
                <a:solidFill>
                  <a:srgbClr val="3366FF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b="1" i="0" lang="en-US" sz="3200" u="none" cap="none" strike="noStrike">
                <a:solidFill>
                  <a:srgbClr val="FF22D7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b="1" i="0" lang="en-US" sz="3200" u="none" cap="none" strike="noStrike">
                <a:solidFill>
                  <a:srgbClr val="C0AB59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</a:p>
        </p:txBody>
      </p:sp>
      <p:sp>
        <p:nvSpPr>
          <p:cNvPr id="195" name="Shape 195"/>
          <p:cNvSpPr txBox="1"/>
          <p:nvPr/>
        </p:nvSpPr>
        <p:spPr>
          <a:xfrm>
            <a:off x="381000" y="5029200"/>
            <a:ext cx="462356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Excretion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the removal of metabolic waste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Investigation of functions of life in Paramecium and one named photosynthetic unicellular organism.</a:t>
            </a:r>
          </a:p>
        </p:txBody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480214" y="2104272"/>
            <a:ext cx="8173707" cy="6049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paramecium show the functions of life?</a:t>
            </a:r>
          </a:p>
        </p:txBody>
      </p:sp>
      <p:pic>
        <p:nvPicPr>
          <p:cNvPr id="202" name="Shape 2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5075" y="3163609"/>
            <a:ext cx="6273799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Shape 203"/>
          <p:cNvSpPr/>
          <p:nvPr/>
        </p:nvSpPr>
        <p:spPr>
          <a:xfrm>
            <a:off x="1335662" y="6096182"/>
            <a:ext cx="6273799" cy="307777"/>
          </a:xfrm>
          <a:prstGeom prst="rect">
            <a:avLst/>
          </a:prstGeom>
          <a:solidFill>
            <a:srgbClr val="B9CDE5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http://umanitoba.ca/Biology/BIOL1030/Lab1/biolab1_3.html#Ciliophora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Shape 208"/>
          <p:cNvGrpSpPr/>
          <p:nvPr/>
        </p:nvGrpSpPr>
        <p:grpSpPr>
          <a:xfrm>
            <a:off x="1235075" y="2019300"/>
            <a:ext cx="6273799" cy="3127176"/>
            <a:chOff x="1235075" y="2019300"/>
            <a:chExt cx="6273799" cy="3127175"/>
          </a:xfrm>
        </p:grpSpPr>
        <p:pic>
          <p:nvPicPr>
            <p:cNvPr id="209" name="Shape 20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35075" y="2019300"/>
              <a:ext cx="6273799" cy="2819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0" name="Shape 210"/>
            <p:cNvSpPr/>
            <p:nvPr/>
          </p:nvSpPr>
          <p:spPr>
            <a:xfrm>
              <a:off x="1235075" y="4838698"/>
              <a:ext cx="6273799" cy="307777"/>
            </a:xfrm>
            <a:prstGeom prst="rect">
              <a:avLst/>
            </a:prstGeom>
            <a:solidFill>
              <a:srgbClr val="B9CDE5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Source: </a:t>
              </a:r>
              <a:r>
                <a:rPr b="0" i="0" lang="en-US" sz="1400" u="sng" cap="none" strike="noStrike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4"/>
                </a:rPr>
                <a:t>http://umanitoba.ca/Biology/BIOL1030/Lab1/biolab1_3.html#Ciliophora</a:t>
              </a:r>
            </a:p>
          </p:txBody>
        </p:sp>
      </p:grpSp>
      <p:sp>
        <p:nvSpPr>
          <p:cNvPr id="211" name="Shape 211"/>
          <p:cNvSpPr txBox="1"/>
          <p:nvPr/>
        </p:nvSpPr>
        <p:spPr>
          <a:xfrm>
            <a:off x="3255176" y="1357579"/>
            <a:ext cx="3710791" cy="830996"/>
          </a:xfrm>
          <a:prstGeom prst="rect">
            <a:avLst/>
          </a:prstGeom>
          <a:solidFill>
            <a:srgbClr val="C5D8F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0" lang="en-US" sz="16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Homeostasis</a:t>
            </a: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contractile vacuole fill up with water and expel I through the plasma membrane to manage the water content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6294146" y="5408221"/>
            <a:ext cx="2429454" cy="1323439"/>
          </a:xfrm>
          <a:prstGeom prst="rect">
            <a:avLst/>
          </a:prstGeom>
          <a:solidFill>
            <a:srgbClr val="C6D9F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0" lang="en-US" sz="1600" u="none" cap="none" strike="noStrike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Reproduction</a:t>
            </a: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The nucleus can divide to support cell division by mitosis, reproduction is often asexual</a:t>
            </a:r>
          </a:p>
        </p:txBody>
      </p:sp>
      <p:sp>
        <p:nvSpPr>
          <p:cNvPr id="213" name="Shape 213"/>
          <p:cNvSpPr txBox="1"/>
          <p:nvPr/>
        </p:nvSpPr>
        <p:spPr>
          <a:xfrm>
            <a:off x="276814" y="2927240"/>
            <a:ext cx="1430768" cy="1569660"/>
          </a:xfrm>
          <a:prstGeom prst="rect">
            <a:avLst/>
          </a:prstGeom>
          <a:solidFill>
            <a:srgbClr val="C6D9F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0" lang="en-US" sz="1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Metabolism</a:t>
            </a: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most metabolic pathways happen in the cytoplasm</a:t>
            </a:r>
          </a:p>
        </p:txBody>
      </p:sp>
      <p:sp>
        <p:nvSpPr>
          <p:cNvPr id="214" name="Shape 214"/>
          <p:cNvSpPr txBox="1"/>
          <p:nvPr/>
        </p:nvSpPr>
        <p:spPr>
          <a:xfrm>
            <a:off x="3182933" y="5418942"/>
            <a:ext cx="2572910" cy="1077217"/>
          </a:xfrm>
          <a:prstGeom prst="rect">
            <a:avLst/>
          </a:prstGeom>
          <a:solidFill>
            <a:srgbClr val="C6D9F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0" lang="en-US" sz="1600" u="none" cap="none" strike="noStrike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Growth</a:t>
            </a: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after consuming and assimilating biomass from food the paramecium will get larger until it divides.</a:t>
            </a:r>
          </a:p>
        </p:txBody>
      </p:sp>
      <p:sp>
        <p:nvSpPr>
          <p:cNvPr id="215" name="Shape 215"/>
          <p:cNvSpPr txBox="1"/>
          <p:nvPr/>
        </p:nvSpPr>
        <p:spPr>
          <a:xfrm>
            <a:off x="7635645" y="1356546"/>
            <a:ext cx="1481896" cy="2554544"/>
          </a:xfrm>
          <a:prstGeom prst="rect">
            <a:avLst/>
          </a:prstGeom>
          <a:solidFill>
            <a:srgbClr val="C6D9F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0" lang="en-US" sz="1600" u="none" cap="none" strike="noStrike">
                <a:solidFill>
                  <a:srgbClr val="3366FF"/>
                </a:solidFill>
                <a:latin typeface="Calibri"/>
                <a:ea typeface="Calibri"/>
                <a:cs typeface="Calibri"/>
                <a:sym typeface="Calibri"/>
              </a:rPr>
              <a:t>Response</a:t>
            </a: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the wave action of the cilia moves the paramecium in response to changes in the environment, e.g. towards food.</a:t>
            </a:r>
          </a:p>
        </p:txBody>
      </p:sp>
      <p:sp>
        <p:nvSpPr>
          <p:cNvPr id="216" name="Shape 216"/>
          <p:cNvSpPr txBox="1"/>
          <p:nvPr/>
        </p:nvSpPr>
        <p:spPr>
          <a:xfrm>
            <a:off x="276814" y="577941"/>
            <a:ext cx="2692592" cy="1323439"/>
          </a:xfrm>
          <a:prstGeom prst="rect">
            <a:avLst/>
          </a:prstGeom>
          <a:solidFill>
            <a:srgbClr val="C6D9F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0" lang="en-US" sz="1600" u="none" cap="none" strike="noStrike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Excretion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the plasma membrane control the entry and exit of substances including expulsion of metabolic waste</a:t>
            </a:r>
          </a:p>
        </p:txBody>
      </p:sp>
      <p:sp>
        <p:nvSpPr>
          <p:cNvPr id="217" name="Shape 217"/>
          <p:cNvSpPr txBox="1"/>
          <p:nvPr/>
        </p:nvSpPr>
        <p:spPr>
          <a:xfrm>
            <a:off x="276814" y="5408221"/>
            <a:ext cx="2303883" cy="1077217"/>
          </a:xfrm>
          <a:prstGeom prst="rect">
            <a:avLst/>
          </a:prstGeom>
          <a:solidFill>
            <a:srgbClr val="C6D9F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0" lang="en-US" sz="1600" u="none" cap="none" strike="noStrike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Nutrition</a:t>
            </a: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food vacuoles contain organisms the parameium has consumed</a:t>
            </a:r>
          </a:p>
        </p:txBody>
      </p:sp>
      <p:cxnSp>
        <p:nvCxnSpPr>
          <p:cNvPr id="218" name="Shape 218"/>
          <p:cNvCxnSpPr>
            <a:stCxn id="216" idx="2"/>
          </p:cNvCxnSpPr>
          <p:nvPr/>
        </p:nvCxnSpPr>
        <p:spPr>
          <a:xfrm>
            <a:off x="1623111" y="1901380"/>
            <a:ext cx="2123700" cy="10260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9" name="Shape 219"/>
          <p:cNvCxnSpPr/>
          <p:nvPr/>
        </p:nvCxnSpPr>
        <p:spPr>
          <a:xfrm>
            <a:off x="4753757" y="2174338"/>
            <a:ext cx="491343" cy="752901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0" name="Shape 220"/>
          <p:cNvCxnSpPr/>
          <p:nvPr/>
        </p:nvCxnSpPr>
        <p:spPr>
          <a:xfrm flipH="1">
            <a:off x="3255176" y="2188576"/>
            <a:ext cx="1498580" cy="1373773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1" name="Shape 221"/>
          <p:cNvCxnSpPr>
            <a:stCxn id="215" idx="1"/>
          </p:cNvCxnSpPr>
          <p:nvPr/>
        </p:nvCxnSpPr>
        <p:spPr>
          <a:xfrm rot="10800000">
            <a:off x="7226445" y="2633819"/>
            <a:ext cx="409200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2" name="Shape 222"/>
          <p:cNvCxnSpPr>
            <a:endCxn id="212" idx="0"/>
          </p:cNvCxnSpPr>
          <p:nvPr/>
        </p:nvCxnSpPr>
        <p:spPr>
          <a:xfrm>
            <a:off x="5020674" y="3784621"/>
            <a:ext cx="2488199" cy="16236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3" name="Shape 223"/>
          <p:cNvCxnSpPr>
            <a:endCxn id="213" idx="3"/>
          </p:cNvCxnSpPr>
          <p:nvPr/>
        </p:nvCxnSpPr>
        <p:spPr>
          <a:xfrm rot="10800000">
            <a:off x="1707583" y="3712070"/>
            <a:ext cx="705300" cy="726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4" name="Shape 224"/>
          <p:cNvCxnSpPr>
            <a:endCxn id="217" idx="0"/>
          </p:cNvCxnSpPr>
          <p:nvPr/>
        </p:nvCxnSpPr>
        <p:spPr>
          <a:xfrm flipH="1">
            <a:off x="1428756" y="4241821"/>
            <a:ext cx="1540499" cy="11664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idx="4294967295"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0070C0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Discovery of Cells</a:t>
            </a:r>
          </a:p>
        </p:txBody>
      </p:sp>
      <p:sp>
        <p:nvSpPr>
          <p:cNvPr id="231" name="Shape 231"/>
          <p:cNvSpPr txBox="1"/>
          <p:nvPr>
            <p:ph idx="4294967295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Linked to developments in technology like the microscope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Sequence of discoveries by different scientists </a:t>
            </a:r>
          </a:p>
          <a:p>
            <a:pPr indent="-3429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Shape 2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7800" y="3581400"/>
            <a:ext cx="2794000" cy="279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idx="4294967295"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0070C0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Discovery of Cells</a:t>
            </a:r>
          </a:p>
        </p:txBody>
      </p:sp>
      <p:sp>
        <p:nvSpPr>
          <p:cNvPr id="239" name="Shape 239"/>
          <p:cNvSpPr txBox="1"/>
          <p:nvPr>
            <p:ph idx="4294967295" type="body"/>
          </p:nvPr>
        </p:nvSpPr>
        <p:spPr>
          <a:xfrm>
            <a:off x="609600" y="1447800"/>
            <a:ext cx="7772400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1590 - Jansen invents microscope</a:t>
            </a:r>
          </a:p>
          <a:p>
            <a:pPr indent="-3429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1665 - Hooke studies cork and names the structures “cells”</a:t>
            </a:r>
          </a:p>
          <a:p>
            <a:pPr indent="-3429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1675 - van Leeuwenhoek discovers unicellular organisms</a:t>
            </a:r>
          </a:p>
          <a:p>
            <a:pPr indent="-3429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1838 - Schleiden - plants are made of cells</a:t>
            </a:r>
          </a:p>
          <a:p>
            <a:pPr indent="-3429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1839 - Schwann - animals made of cells</a:t>
            </a:r>
          </a:p>
          <a:p>
            <a:pPr indent="-3429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1855 - Virchow - all cells come from cells</a:t>
            </a:r>
          </a:p>
          <a:p>
            <a:pPr indent="-342900" lvl="0" marL="3429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>
            <p:ph type="title"/>
          </p:nvPr>
        </p:nvSpPr>
        <p:spPr>
          <a:xfrm>
            <a:off x="457200" y="76200"/>
            <a:ext cx="8229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D99593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rgbClr val="D99593"/>
                </a:solidFill>
                <a:latin typeface="Calibri"/>
                <a:ea typeface="Calibri"/>
                <a:cs typeface="Calibri"/>
                <a:sym typeface="Calibri"/>
              </a:rPr>
              <a:t>Evidence for cell theory – TOK Link</a:t>
            </a:r>
          </a:p>
        </p:txBody>
      </p:sp>
      <p:pic>
        <p:nvPicPr>
          <p:cNvPr id="245" name="Shape 245"/>
          <p:cNvPicPr preferRelativeResize="0"/>
          <p:nvPr/>
        </p:nvPicPr>
        <p:blipFill rotWithShape="1">
          <a:blip r:embed="rId3">
            <a:alphaModFix/>
          </a:blip>
          <a:srcRect b="838" l="46307" r="0" t="-1223"/>
          <a:stretch/>
        </p:blipFill>
        <p:spPr>
          <a:xfrm>
            <a:off x="2209800" y="1524000"/>
            <a:ext cx="4762787" cy="2218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Shape 2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" y="3810000"/>
            <a:ext cx="7922724" cy="2644338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Shape 247"/>
          <p:cNvSpPr/>
          <p:nvPr/>
        </p:nvSpPr>
        <p:spPr>
          <a:xfrm>
            <a:off x="914400" y="3886200"/>
            <a:ext cx="57912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Theory - System of ideas used to explain observations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 sz="4800"/>
              <a:t>Expectations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69850" lvl="0" marL="0" rtl="0">
              <a:lnSpc>
                <a:spcPct val="115000"/>
              </a:lnSpc>
              <a:spcBef>
                <a:spcPts val="90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>
                <a:solidFill>
                  <a:schemeClr val="dk1"/>
                </a:solidFill>
              </a:rPr>
              <a:t>•</a:t>
            </a:r>
            <a:r>
              <a:rPr b="1" lang="en-US" sz="3600" u="sng">
                <a:solidFill>
                  <a:schemeClr val="dk1"/>
                </a:solidFill>
              </a:rPr>
              <a:t>You</a:t>
            </a:r>
            <a:r>
              <a:rPr b="1" lang="en-US" sz="3000">
                <a:solidFill>
                  <a:schemeClr val="dk1"/>
                </a:solidFill>
              </a:rPr>
              <a:t> are responsible for your own learning!</a:t>
            </a:r>
          </a:p>
          <a:p>
            <a:pPr indent="-69850" lvl="0" mar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>
                <a:solidFill>
                  <a:schemeClr val="dk1"/>
                </a:solidFill>
              </a:rPr>
              <a:t>•</a:t>
            </a:r>
            <a:r>
              <a:rPr b="1" lang="en-US" sz="3000">
                <a:solidFill>
                  <a:schemeClr val="dk1"/>
                </a:solidFill>
              </a:rPr>
              <a:t>Google Drive </a:t>
            </a:r>
            <a:r>
              <a:rPr lang="en-US" sz="3000">
                <a:solidFill>
                  <a:schemeClr val="dk1"/>
                </a:solidFill>
              </a:rPr>
              <a:t>- Access</a:t>
            </a:r>
          </a:p>
          <a:p>
            <a:pPr indent="-69850" lvl="0" mar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>
                <a:solidFill>
                  <a:schemeClr val="dk1"/>
                </a:solidFill>
              </a:rPr>
              <a:t>•</a:t>
            </a:r>
            <a:r>
              <a:rPr b="1" lang="en-US" sz="3000">
                <a:solidFill>
                  <a:schemeClr val="dk1"/>
                </a:solidFill>
              </a:rPr>
              <a:t>Self-Study – </a:t>
            </a:r>
            <a:r>
              <a:rPr lang="en-US" sz="3000">
                <a:solidFill>
                  <a:schemeClr val="dk1"/>
                </a:solidFill>
              </a:rPr>
              <a:t>This course is </a:t>
            </a:r>
            <a:r>
              <a:rPr lang="en-US" sz="3000" u="sng">
                <a:solidFill>
                  <a:schemeClr val="dk1"/>
                </a:solidFill>
              </a:rPr>
              <a:t>very</a:t>
            </a:r>
            <a:r>
              <a:rPr lang="en-US" sz="3000">
                <a:solidFill>
                  <a:schemeClr val="dk1"/>
                </a:solidFill>
              </a:rPr>
              <a:t> tight on time</a:t>
            </a:r>
          </a:p>
          <a:p>
            <a:pPr indent="-69850" lvl="0" mar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>
                <a:solidFill>
                  <a:schemeClr val="dk1"/>
                </a:solidFill>
              </a:rPr>
              <a:t>•</a:t>
            </a:r>
            <a:r>
              <a:rPr b="1" lang="en-US" sz="3000">
                <a:solidFill>
                  <a:schemeClr val="dk1"/>
                </a:solidFill>
              </a:rPr>
              <a:t>Student Reviews – </a:t>
            </a:r>
            <a:r>
              <a:rPr lang="en-US" sz="3000">
                <a:solidFill>
                  <a:schemeClr val="dk1"/>
                </a:solidFill>
              </a:rPr>
              <a:t>How to make sure you are covering everything!!!</a:t>
            </a:r>
          </a:p>
          <a:p>
            <a:pPr indent="-69850" lvl="0" mar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>
                <a:solidFill>
                  <a:schemeClr val="dk1"/>
                </a:solidFill>
              </a:rPr>
              <a:t>•</a:t>
            </a:r>
            <a:r>
              <a:rPr b="1" lang="en-US" sz="3000">
                <a:solidFill>
                  <a:schemeClr val="dk1"/>
                </a:solidFill>
              </a:rPr>
              <a:t>Approaches to learning– </a:t>
            </a:r>
            <a:r>
              <a:rPr lang="en-US" sz="3000">
                <a:solidFill>
                  <a:schemeClr val="dk1"/>
                </a:solidFill>
              </a:rPr>
              <a:t>What more can you do?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>
            <p:ph idx="4294967295" type="ctrTitle"/>
          </p:nvPr>
        </p:nvSpPr>
        <p:spPr>
          <a:xfrm>
            <a:off x="838200" y="152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0070C0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Cell Theory: first point</a:t>
            </a:r>
          </a:p>
        </p:txBody>
      </p:sp>
      <p:sp>
        <p:nvSpPr>
          <p:cNvPr id="255" name="Shape 255"/>
          <p:cNvSpPr txBox="1"/>
          <p:nvPr>
            <p:ph idx="4294967295" type="subTitle"/>
          </p:nvPr>
        </p:nvSpPr>
        <p:spPr>
          <a:xfrm>
            <a:off x="990600" y="1066800"/>
            <a:ext cx="9372600" cy="3809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Living organisms are composed of cells</a:t>
            </a:r>
          </a:p>
        </p:txBody>
      </p:sp>
      <p:sp>
        <p:nvSpPr>
          <p:cNvPr id="256" name="Shape 256"/>
          <p:cNvSpPr txBox="1"/>
          <p:nvPr/>
        </p:nvSpPr>
        <p:spPr>
          <a:xfrm>
            <a:off x="1905000" y="1828800"/>
            <a:ext cx="5791200" cy="489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0" lang="en-US" sz="2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Evidence: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organisms, no matter their size, are made of one or more cells.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1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1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1" lang="en-US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Cholera bacteria	                 Elephant cells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1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cells all have similar chemicals and structures (membrane, ribosomes, etc.)</a:t>
            </a:r>
          </a:p>
        </p:txBody>
      </p:sp>
      <p:pic>
        <p:nvPicPr>
          <p:cNvPr descr="elephantcells.jpg" id="257" name="Shape 257"/>
          <p:cNvPicPr preferRelativeResize="0"/>
          <p:nvPr/>
        </p:nvPicPr>
        <p:blipFill rotWithShape="1">
          <a:blip r:embed="rId3">
            <a:alphaModFix/>
          </a:blip>
          <a:srcRect b="50000" l="5556" r="50000" t="2542"/>
          <a:stretch/>
        </p:blipFill>
        <p:spPr>
          <a:xfrm>
            <a:off x="4800600" y="3124200"/>
            <a:ext cx="1597024" cy="16763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cteriacholera.jpg" id="258" name="Shape 2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81200" y="3124200"/>
            <a:ext cx="2100262" cy="1644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ABF8E"/>
              </a:buClr>
              <a:buSzPct val="25000"/>
              <a:buFont typeface="Calibri"/>
              <a:buNone/>
            </a:pPr>
            <a:r>
              <a:rPr b="1" i="0" lang="en-US" sz="4400" u="none" cap="none" strike="noStrike">
                <a:solidFill>
                  <a:srgbClr val="FABF8E"/>
                </a:solidFill>
                <a:latin typeface="Calibri"/>
                <a:ea typeface="Calibri"/>
                <a:cs typeface="Calibri"/>
                <a:sym typeface="Calibri"/>
              </a:rPr>
              <a:t>Nature of science:</a:t>
            </a:r>
          </a:p>
        </p:txBody>
      </p:sp>
      <p:sp>
        <p:nvSpPr>
          <p:cNvPr id="264" name="Shape 26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Looking for trends and discrepancies</a:t>
            </a:r>
          </a:p>
          <a:p>
            <a:pPr indent="0" lvl="0" marL="0" marR="0" rtl="0" algn="l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Although most organisms conform to cell theory, there are exceptions. 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>
            <p:ph idx="4294967295" type="ctrTitle"/>
          </p:nvPr>
        </p:nvSpPr>
        <p:spPr>
          <a:xfrm>
            <a:off x="838200" y="152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0070C0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Cell Theory: first point</a:t>
            </a:r>
          </a:p>
        </p:txBody>
      </p:sp>
      <p:sp>
        <p:nvSpPr>
          <p:cNvPr id="272" name="Shape 272"/>
          <p:cNvSpPr txBox="1"/>
          <p:nvPr>
            <p:ph idx="4294967295" type="subTitle"/>
          </p:nvPr>
        </p:nvSpPr>
        <p:spPr>
          <a:xfrm>
            <a:off x="1066800" y="1066800"/>
            <a:ext cx="9296399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Living organisms are composed of cells</a:t>
            </a:r>
          </a:p>
        </p:txBody>
      </p:sp>
      <p:sp>
        <p:nvSpPr>
          <p:cNvPr id="273" name="Shape 273"/>
          <p:cNvSpPr txBox="1"/>
          <p:nvPr/>
        </p:nvSpPr>
        <p:spPr>
          <a:xfrm>
            <a:off x="1143000" y="1676400"/>
            <a:ext cx="6019799" cy="3108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0" lang="en-US" sz="2800" u="none" cap="none" strike="noStrike">
                <a:solidFill>
                  <a:srgbClr val="FF22D7"/>
                </a:solidFill>
                <a:latin typeface="Calibri"/>
                <a:ea typeface="Calibri"/>
                <a:cs typeface="Calibri"/>
                <a:sym typeface="Calibri"/>
              </a:rPr>
              <a:t>Challenges: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single-celled organisms like bacteria truly cellular?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some </a:t>
            </a: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fungus (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aseptate fungal hyphae) and </a:t>
            </a: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striated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muscles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the cytoplasm is not separated into cells. These “cells” can be very large.</a:t>
            </a:r>
            <a:r>
              <a:rPr b="0" i="1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descr="acetabularia" id="274" name="Shape 2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90496" y="4799228"/>
            <a:ext cx="2743199" cy="20812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uscle_nuclei-1" id="275" name="Shape 275"/>
          <p:cNvPicPr preferRelativeResize="0"/>
          <p:nvPr/>
        </p:nvPicPr>
        <p:blipFill rotWithShape="1">
          <a:blip r:embed="rId4">
            <a:alphaModFix/>
          </a:blip>
          <a:srcRect b="0" l="31721" r="0" t="31735"/>
          <a:stretch/>
        </p:blipFill>
        <p:spPr>
          <a:xfrm>
            <a:off x="4191000" y="4800600"/>
            <a:ext cx="206375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arolguze.com/images/tissues/mus_skl_14.jpg" id="276" name="Shape 2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400" y="4800600"/>
            <a:ext cx="3809999" cy="1981199"/>
          </a:xfrm>
          <a:prstGeom prst="rect">
            <a:avLst/>
          </a:prstGeom>
          <a:noFill/>
          <a:ln cap="flat" cmpd="sng" w="3175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22D7"/>
              </a:buClr>
              <a:buSzPct val="25000"/>
              <a:buFont typeface="Calibri"/>
              <a:buNone/>
            </a:pPr>
            <a:r>
              <a:rPr b="0" i="0" lang="en-US" sz="3950" u="none" cap="none" strike="noStrike">
                <a:solidFill>
                  <a:srgbClr val="FF22D7"/>
                </a:solidFill>
                <a:latin typeface="Calibri"/>
                <a:ea typeface="Calibri"/>
                <a:cs typeface="Calibri"/>
                <a:sym typeface="Calibri"/>
              </a:rPr>
              <a:t>Challenge: giant algae (</a:t>
            </a:r>
            <a:r>
              <a:rPr b="0" i="1" lang="en-US" sz="3950" u="none" cap="none" strike="noStrike">
                <a:solidFill>
                  <a:srgbClr val="FF22D7"/>
                </a:solidFill>
                <a:latin typeface="Calibri"/>
                <a:ea typeface="Calibri"/>
                <a:cs typeface="Calibri"/>
                <a:sym typeface="Calibri"/>
              </a:rPr>
              <a:t>Acetabularia</a:t>
            </a:r>
            <a:r>
              <a:rPr b="0" i="0" lang="en-US" sz="3950" u="none" cap="none" strike="noStrike">
                <a:solidFill>
                  <a:srgbClr val="FF22D7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</p:txBody>
      </p:sp>
      <p:sp>
        <p:nvSpPr>
          <p:cNvPr id="282" name="Shape 28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1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Acetabularia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a single-celled organism that challenges both the idea that cells must be small in size</a:t>
            </a:r>
          </a:p>
          <a:p>
            <a:pPr indent="-3429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Gigantic in size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(5 – 100mm)</a:t>
            </a:r>
          </a:p>
          <a:p>
            <a:pPr indent="-3429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Complex in form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it consists of three anatomical parts:</a:t>
            </a:r>
          </a:p>
          <a:p>
            <a:pPr indent="-285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Bottom rhizoid (that resembles a set of short roots)</a:t>
            </a:r>
          </a:p>
          <a:p>
            <a:pPr indent="-285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 stalk</a:t>
            </a:r>
          </a:p>
          <a:p>
            <a:pPr indent="-285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 umbrella of branches that may fuse into a cap</a:t>
            </a:r>
          </a:p>
          <a:p>
            <a:pPr indent="-3429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single nucleus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located in the rhizoid</a:t>
            </a:r>
          </a:p>
          <a:p>
            <a:pPr indent="-3429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Single nuclei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/>
          <p:nvPr>
            <p:ph idx="4294967295" type="title"/>
          </p:nvPr>
        </p:nvSpPr>
        <p:spPr>
          <a:xfrm>
            <a:off x="9906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0070C0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Cell theory: second point</a:t>
            </a:r>
          </a:p>
        </p:txBody>
      </p:sp>
      <p:sp>
        <p:nvSpPr>
          <p:cNvPr id="289" name="Shape 289"/>
          <p:cNvSpPr txBox="1"/>
          <p:nvPr>
            <p:ph idx="4294967295" type="body"/>
          </p:nvPr>
        </p:nvSpPr>
        <p:spPr>
          <a:xfrm>
            <a:off x="685800" y="1219200"/>
            <a:ext cx="8077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single cell is the smallest unit that can carry out all the functions of life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Shape 290"/>
          <p:cNvSpPr txBox="1"/>
          <p:nvPr/>
        </p:nvSpPr>
        <p:spPr>
          <a:xfrm>
            <a:off x="533400" y="2895600"/>
            <a:ext cx="4800600" cy="25237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0" lang="en-US" sz="2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Evidence: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cell is smallest unit known to science that can carry out all of the functions of life.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udding-virus" id="291" name="Shape 2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38800" y="2895600"/>
            <a:ext cx="3124199" cy="2741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>
            <p:ph idx="4294967295" type="title"/>
          </p:nvPr>
        </p:nvSpPr>
        <p:spPr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0070C0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Cell theory: second point</a:t>
            </a:r>
          </a:p>
        </p:txBody>
      </p:sp>
      <p:sp>
        <p:nvSpPr>
          <p:cNvPr id="298" name="Shape 298"/>
          <p:cNvSpPr txBox="1"/>
          <p:nvPr>
            <p:ph idx="4294967295" type="body"/>
          </p:nvPr>
        </p:nvSpPr>
        <p:spPr>
          <a:xfrm>
            <a:off x="685800" y="1219200"/>
            <a:ext cx="8077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single cell is the smallest unit that can carry out all the functions of life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Shape 299"/>
          <p:cNvSpPr txBox="1"/>
          <p:nvPr/>
        </p:nvSpPr>
        <p:spPr>
          <a:xfrm>
            <a:off x="1143000" y="2590800"/>
            <a:ext cx="4433887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0" lang="en-US" sz="2800" u="none" cap="none" strike="noStrike">
                <a:solidFill>
                  <a:srgbClr val="FF22D7"/>
                </a:solidFill>
                <a:latin typeface="Calibri"/>
                <a:ea typeface="Calibri"/>
                <a:cs typeface="Calibri"/>
                <a:sym typeface="Calibri"/>
              </a:rPr>
              <a:t>Challenges: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Viruses (much smaller than cells) are made of the molecules of life (like RNA or DNA) and are similar to living things, but are non-living.</a:t>
            </a:r>
          </a:p>
        </p:txBody>
      </p:sp>
      <p:pic>
        <p:nvPicPr>
          <p:cNvPr descr="budding-virus" id="300" name="Shape 3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0" y="2895600"/>
            <a:ext cx="3124199" cy="2741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/>
          <p:nvPr>
            <p:ph idx="4294967295" type="title"/>
          </p:nvPr>
        </p:nvSpPr>
        <p:spPr>
          <a:xfrm>
            <a:off x="11430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0070C0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Cell theory: third point</a:t>
            </a:r>
          </a:p>
        </p:txBody>
      </p:sp>
      <p:sp>
        <p:nvSpPr>
          <p:cNvPr id="307" name="Shape 307"/>
          <p:cNvSpPr txBox="1"/>
          <p:nvPr>
            <p:ph idx="4294967295" type="body"/>
          </p:nvPr>
        </p:nvSpPr>
        <p:spPr>
          <a:xfrm>
            <a:off x="533400" y="1371600"/>
            <a:ext cx="88391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Cells are formed only from pre-existing cells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Shape 308"/>
          <p:cNvSpPr txBox="1"/>
          <p:nvPr/>
        </p:nvSpPr>
        <p:spPr>
          <a:xfrm>
            <a:off x="1066800" y="5257800"/>
            <a:ext cx="7696199" cy="1373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0" lang="en-US" sz="2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Evidence: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no cells are present (like in sterilized soup) no new cells can form.</a:t>
            </a:r>
          </a:p>
        </p:txBody>
      </p:sp>
      <p:pic>
        <p:nvPicPr>
          <p:cNvPr descr="http://fig.cox.miami.edu/~cmallery/150/unity/c26x9pasteur-spontgen1.jpg" id="309" name="Shape 3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057400"/>
            <a:ext cx="9144000" cy="3192463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/>
          <p:nvPr>
            <p:ph idx="4294967295"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0070C0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Cell theory: third point</a:t>
            </a:r>
          </a:p>
        </p:txBody>
      </p:sp>
      <p:sp>
        <p:nvSpPr>
          <p:cNvPr id="316" name="Shape 316"/>
          <p:cNvSpPr txBox="1"/>
          <p:nvPr>
            <p:ph idx="4294967295" type="body"/>
          </p:nvPr>
        </p:nvSpPr>
        <p:spPr>
          <a:xfrm>
            <a:off x="609600" y="1600200"/>
            <a:ext cx="88391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Cells are formed only from pre-existing cells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Shape 317"/>
          <p:cNvSpPr txBox="1"/>
          <p:nvPr/>
        </p:nvSpPr>
        <p:spPr>
          <a:xfrm>
            <a:off x="1066800" y="2290763"/>
            <a:ext cx="4433887" cy="4154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0" lang="en-US" sz="2800" u="none" cap="none" strike="noStrike">
                <a:solidFill>
                  <a:srgbClr val="FF22D7"/>
                </a:solidFill>
                <a:latin typeface="Calibri"/>
                <a:ea typeface="Calibri"/>
                <a:cs typeface="Calibri"/>
                <a:sym typeface="Calibri"/>
              </a:rPr>
              <a:t>Challenges: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did the first cells come from?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a different environment, like that of the early Earth, it is thought that cells once evolved from non-living cell-like ancestors</a:t>
            </a:r>
            <a:r>
              <a:rPr b="0" i="1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**Endosymbiotic theory</a:t>
            </a:r>
          </a:p>
        </p:txBody>
      </p:sp>
      <p:pic>
        <p:nvPicPr>
          <p:cNvPr descr="millerurey.gif" id="318" name="Shape 3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40337" y="2286000"/>
            <a:ext cx="3903661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Active listening</a:t>
            </a:r>
          </a:p>
        </p:txBody>
      </p:sp>
      <p:sp>
        <p:nvSpPr>
          <p:cNvPr id="324" name="Shape 32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you think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the key concepts you should take away from todays lesson?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IB Objectives</a:t>
            </a:r>
          </a:p>
        </p:txBody>
      </p:sp>
      <p:sp>
        <p:nvSpPr>
          <p:cNvPr id="330" name="Shape 33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According to the cell theory, living organisms are composed of cells. 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Organisms consisting of only one cell carry out all functions of life in that cell. 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Application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Questioning the cell theory using atypical examples, including striated muscle, giant algae and aseptate fungal hyphae. 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Application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Investigation of functions of life in Paramecium and one named photosynthetic unicellular organism. 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 sz="4800"/>
              <a:t>Course breakdown</a:t>
            </a:r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69850" lvl="0" mar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b="1" lang="en-US" sz="3200">
                <a:solidFill>
                  <a:schemeClr val="dk1"/>
                </a:solidFill>
              </a:rPr>
              <a:t>Theory (80%)</a:t>
            </a:r>
          </a:p>
          <a:p>
            <a:pPr indent="-69850" lvl="0" mar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-US" sz="2800">
                <a:solidFill>
                  <a:schemeClr val="dk1"/>
                </a:solidFill>
              </a:rPr>
              <a:t>–6 Core units   95 hrs</a:t>
            </a:r>
          </a:p>
          <a:p>
            <a:pPr indent="-69850" lvl="0" mar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-US" sz="2800">
                <a:solidFill>
                  <a:schemeClr val="dk1"/>
                </a:solidFill>
              </a:rPr>
              <a:t>–5 AHL Units   60 hrs</a:t>
            </a:r>
          </a:p>
          <a:p>
            <a:pPr indent="-69850" lvl="0" mar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-US" sz="2800">
                <a:solidFill>
                  <a:schemeClr val="dk1"/>
                </a:solidFill>
              </a:rPr>
              <a:t>–1 Option Unit   25 hrs  				</a:t>
            </a:r>
            <a:r>
              <a:rPr b="1" lang="en-US" sz="2800">
                <a:solidFill>
                  <a:schemeClr val="dk1"/>
                </a:solidFill>
              </a:rPr>
              <a:t>Total  180 hrs</a:t>
            </a:r>
          </a:p>
          <a:p>
            <a:pPr indent="-69850" lvl="0" mar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b="1" lang="en-US" sz="3200">
                <a:solidFill>
                  <a:schemeClr val="dk1"/>
                </a:solidFill>
              </a:rPr>
              <a:t>Internal assessment (20%)</a:t>
            </a:r>
          </a:p>
          <a:p>
            <a:pPr indent="-69850" lvl="0" mar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-US" sz="2800">
                <a:solidFill>
                  <a:schemeClr val="dk1"/>
                </a:solidFill>
              </a:rPr>
              <a:t>–Practical work   40 hrs</a:t>
            </a:r>
          </a:p>
          <a:p>
            <a:pPr indent="-69850" lvl="0" mar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-US" sz="2800">
                <a:solidFill>
                  <a:schemeClr val="dk1"/>
                </a:solidFill>
              </a:rPr>
              <a:t>–Group 4 Project   10 hrs</a:t>
            </a:r>
          </a:p>
          <a:p>
            <a:pPr indent="-69850" lvl="0" mar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-US" sz="2800">
                <a:solidFill>
                  <a:schemeClr val="dk1"/>
                </a:solidFill>
              </a:rPr>
              <a:t>–Internal Assessment  10 hrs</a:t>
            </a:r>
            <a:r>
              <a:rPr b="1" lang="en-US" sz="2800">
                <a:solidFill>
                  <a:schemeClr val="dk1"/>
                </a:solidFill>
              </a:rPr>
              <a:t>  		Total  60 hrs</a:t>
            </a:r>
          </a:p>
          <a:p>
            <a:pPr indent="-69850" lvl="0" mar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t/>
            </a:r>
            <a:endParaRPr b="1" sz="320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22D7"/>
              </a:buClr>
              <a:buSzPct val="25000"/>
              <a:buFont typeface="Calibri"/>
              <a:buNone/>
            </a:pPr>
            <a:r>
              <a:rPr b="1" i="0" lang="en-US" sz="4400" u="none" cap="none" strike="noStrike">
                <a:solidFill>
                  <a:srgbClr val="FF22D7"/>
                </a:solidFill>
                <a:latin typeface="Calibri"/>
                <a:ea typeface="Calibri"/>
                <a:cs typeface="Calibri"/>
                <a:sym typeface="Calibri"/>
              </a:rPr>
              <a:t>Essential idea:</a:t>
            </a:r>
            <a:r>
              <a:rPr b="0" i="0" lang="en-US" sz="4400" u="none" cap="none" strike="noStrike">
                <a:solidFill>
                  <a:srgbClr val="FF22D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336" name="Shape 33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evolution of multicellular organisms allowed cell specialisation and cell replacement. </a:t>
            </a:r>
          </a:p>
          <a:p>
            <a:pPr indent="0" lvl="0" marL="0" marR="0" rtl="0" algn="l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4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latin typeface="Calibri"/>
                <a:ea typeface="Calibri"/>
                <a:cs typeface="Calibri"/>
                <a:sym typeface="Calibri"/>
              </a:rPr>
              <a:t>HW – Due next lesson</a:t>
            </a:r>
          </a:p>
          <a:p>
            <a:pPr indent="0" lvl="0" marL="0" marR="0" rtl="0" algn="l">
              <a:spcBef>
                <a:spcPts val="64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1" lang="en-US" sz="3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To what extent can fire be justified as living?</a:t>
            </a:r>
          </a:p>
          <a:p>
            <a:pPr indent="-203200" lvl="0" marL="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an output for cell theory</a:t>
            </a:r>
          </a:p>
          <a:p>
            <a:pPr indent="-203200" lvl="0" marL="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b="1" lang="en-US" sz="3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Student review notes</a:t>
            </a:r>
          </a:p>
          <a:p>
            <a:pPr indent="-203200" lvl="0" marL="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b="1" lang="en-US" sz="3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Applications and skills task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600"/>
              <a:t>It’s only a mistake if you didn't learn from it!</a:t>
            </a: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3000"/>
              <a:t>Assessment breakdown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-US" sz="3000"/>
              <a:t>Major assessments - 60%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3000"/>
              <a:t>Unit tests only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-US" sz="3000"/>
              <a:t>Minor assessments - 15%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3000"/>
              <a:t>quizzes, in-class tasks, etc.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-US" sz="3000"/>
              <a:t>Lab reports - 25%</a:t>
            </a:r>
          </a:p>
          <a:p>
            <a:pPr lvl="0">
              <a:spcBef>
                <a:spcPts val="0"/>
              </a:spcBef>
              <a:buNone/>
            </a:pPr>
            <a:r>
              <a:rPr lang="en-US" sz="3000"/>
              <a:t>Lab reports only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Science notebooks </a:t>
            </a:r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are to use these to take rough notes and also to complete you HW and outputs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will then complete your student review notes to that we can be sure that you have covered every objective.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student review notes will be handed in at the end of a unit and will be given a completion grade.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so1D82" id="123" name="Shape 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17125" y="1582575"/>
            <a:ext cx="3352799" cy="50291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so55677" id="124" name="Shape 1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2175" y="1603925"/>
            <a:ext cx="3302100" cy="49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/>
          <p:nvPr/>
        </p:nvSpPr>
        <p:spPr>
          <a:xfrm>
            <a:off x="4417125" y="566900"/>
            <a:ext cx="3581399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OUTPUT - Personalised 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533400" y="566900"/>
            <a:ext cx="32766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INPUT - the information 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152400" y="76200"/>
            <a:ext cx="1981199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 page: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0" y="6611778"/>
            <a:ext cx="8153399" cy="246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Source: http://www.slideshare.net/arholder/interactive-science-notebook-full-version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Science Notebooks </a:t>
            </a:r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98333"/>
              <a:buFont typeface="Arial"/>
              <a:buChar char="•"/>
            </a:pP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particular way of taking notes and producing an output to process your work and show your understanding in a personalised way.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92"/>
              </a:spcBef>
              <a:buClr>
                <a:schemeClr val="dk1"/>
              </a:buClr>
              <a:buSzPct val="98666"/>
              <a:buFont typeface="Arial"/>
              <a:buNone/>
            </a:pPr>
            <a:r>
              <a:t/>
            </a:r>
            <a:endParaRPr b="1" i="0" sz="29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90"/>
              </a:spcBef>
              <a:buNone/>
            </a:pPr>
            <a:r>
              <a:t/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90"/>
              </a:spcBef>
              <a:buClr>
                <a:schemeClr val="dk1"/>
              </a:buClr>
              <a:buSzPct val="98333"/>
              <a:buFont typeface="Arial"/>
              <a:buChar char="•"/>
            </a:pPr>
            <a:r>
              <a:rPr lang="en-US" sz="29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1st </a:t>
            </a:r>
            <a:r>
              <a:rPr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page – Output ideas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90"/>
              </a:spcBef>
              <a:buClr>
                <a:schemeClr val="dk1"/>
              </a:buClr>
              <a:buSzPct val="98333"/>
              <a:buFont typeface="Arial"/>
              <a:buChar char="•"/>
            </a:pPr>
            <a:r>
              <a:rPr lang="en-US" sz="29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2nd </a:t>
            </a:r>
            <a:r>
              <a:rPr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page</a:t>
            </a:r>
            <a:r>
              <a:rPr b="1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1.1 Intro to cells</a:t>
            </a:r>
          </a:p>
          <a:p>
            <a:pPr indent="0" lvl="0" marL="0" marR="0" rtl="0" algn="l">
              <a:lnSpc>
                <a:spcPct val="90000"/>
              </a:lnSpc>
              <a:spcBef>
                <a:spcPts val="590"/>
              </a:spcBef>
              <a:buNone/>
            </a:pPr>
            <a:r>
              <a:t/>
            </a:r>
            <a:endParaRPr b="0" i="0" sz="29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world we live in!</a:t>
            </a:r>
          </a:p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Science is a way of thinking much more than it is a body of knowledge</a:t>
            </a:r>
          </a:p>
          <a:p>
            <a:pPr indent="0" lvl="2" marL="914400" marR="0" rtl="0" algn="l">
              <a:spcBef>
                <a:spcPts val="48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							Carl Sagan</a:t>
            </a:r>
          </a:p>
          <a:p>
            <a:pPr indent="0" lvl="0" marL="0" marR="0" rtl="0" algn="l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3200" cap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What, why, how?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Observations are very very important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4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-US" sz="3600">
                <a:solidFill>
                  <a:schemeClr val="dk1"/>
                </a:solidFill>
              </a:rPr>
              <a:t>It’s only a mistake if you didn't learn from it!</a:t>
            </a:r>
          </a:p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600"/>
              <a:t>This is your chance to shine, make the most of it!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