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B1DAC64-1870-45E3-8A3E-5BD0E730A7FA}">
  <a:tblStyle styleId="{6B1DAC64-1870-45E3-8A3E-5BD0E730A7F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842F757E-7AB7-4084-A754-15396F9CA7B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bioknowledgy.weebly.com/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0" y="0"/>
            <a:ext cx="7772400" cy="1470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231773" y="1676400"/>
            <a:ext cx="8744400" cy="12288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/>
        </p:nvSpPr>
        <p:spPr>
          <a:xfrm>
            <a:off x="5149387" y="5778101"/>
            <a:ext cx="3497999" cy="90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Chris Paine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https://bioknowledgy.weebly.com/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231775" y="3159125"/>
            <a:ext cx="8744400" cy="18891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0" y="1166017"/>
            <a:ext cx="9144000" cy="56919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0" y="1167607"/>
            <a:ext cx="4497300" cy="6399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0" y="1807367"/>
            <a:ext cx="4497300" cy="50505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x="4645025" y="1167607"/>
            <a:ext cx="4499100" cy="6399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4" type="body"/>
          </p:nvPr>
        </p:nvSpPr>
        <p:spPr>
          <a:xfrm>
            <a:off x="4645025" y="1807367"/>
            <a:ext cx="4499100" cy="50505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0" y="1147763"/>
            <a:ext cx="4495800" cy="57102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648200" y="1147763"/>
            <a:ext cx="4495800" cy="57102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0" y="0"/>
            <a:ext cx="3465600" cy="13017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575050" y="0"/>
            <a:ext cx="5568900" cy="6858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0" y="1435100"/>
            <a:ext cx="3465600" cy="54228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0" y="5443537"/>
            <a:ext cx="9144000" cy="5667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4" name="Shape 114"/>
          <p:cNvSpPr/>
          <p:nvPr>
            <p:ph idx="2" type="pic"/>
          </p:nvPr>
        </p:nvSpPr>
        <p:spPr>
          <a:xfrm>
            <a:off x="0" y="0"/>
            <a:ext cx="9144000" cy="54435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0" y="6010276"/>
            <a:ext cx="9144000" cy="847799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20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8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6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14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14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14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14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14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4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2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0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9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9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9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9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9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4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2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0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9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9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9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9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9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868C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0" y="1166017"/>
            <a:ext cx="9144000" cy="56919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hyperlink" Target="http://en.wikipedia.org/wiki/Stem_cel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gofish.com/player.gfp?gfid=30-1055106" TargetMode="External"/><Relationship Id="rId4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nhs.uk/news/2011/09September/Pages/stem-cell-trial-for-stargardts-macular-dystrophy.aspx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hyperlink" Target="http://i-biology.net/" TargetMode="External"/><Relationship Id="rId5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2-3J6JGN-_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228600" y="3810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Topic 1.1 – Stem Cells and Differentiation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 idea: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evolution of multicellular organisms allowed cell specialisation and cell replacement. 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://www.sdnn.com/files/2010/05/image1-high-400x299.jpg" id="121" name="Shape 121"/>
          <p:cNvSpPr/>
          <p:nvPr/>
        </p:nvSpPr>
        <p:spPr>
          <a:xfrm>
            <a:off x="155575" y="-1363662"/>
            <a:ext cx="3809999" cy="284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81000"/>
            <a:ext cx="3809999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4294967295" type="title"/>
          </p:nvPr>
        </p:nvSpPr>
        <p:spPr>
          <a:xfrm>
            <a:off x="1066800" y="-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Emergent properties</a:t>
            </a:r>
          </a:p>
        </p:txBody>
      </p:sp>
      <p:sp>
        <p:nvSpPr>
          <p:cNvPr id="191" name="Shape 191"/>
          <p:cNvSpPr txBox="1"/>
          <p:nvPr>
            <p:ph idx="4294967295" type="body"/>
          </p:nvPr>
        </p:nvSpPr>
        <p:spPr>
          <a:xfrm>
            <a:off x="838200" y="99060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all cells in the multicellular organism work together, new abilities appear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abilities are not found in any of the individual cells or groups of cells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Thinking, seeing</a:t>
            </a:r>
          </a:p>
        </p:txBody>
      </p:sp>
      <p:pic>
        <p:nvPicPr>
          <p:cNvPr descr="eye.png"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3581400"/>
            <a:ext cx="2971799" cy="3022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rve.jpg"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3124200"/>
            <a:ext cx="1847849" cy="3423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Stem Cells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there such a fuss?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3C8C92"/>
                </a:solidFill>
                <a:latin typeface="Arial"/>
                <a:ea typeface="Arial"/>
                <a:cs typeface="Arial"/>
                <a:sym typeface="Arial"/>
              </a:rPr>
              <a:t>Ethics and Biology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Story time 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from: Ted Talks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rgbClr val="6868CF"/>
                </a:solidFill>
                <a:latin typeface="Arial"/>
                <a:ea typeface="Arial"/>
                <a:cs typeface="Arial"/>
                <a:sym typeface="Arial"/>
              </a:rPr>
              <a:t>Nature of science: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Ethical implications of research—research involving stem cells is growing in importance and raises ethical issues.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capacity of stem cells to divide and differentiate along different pathways is necessary in embryonic development and also makes stem cells suitable for therapeutic uses.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232517" y="1255458"/>
            <a:ext cx="3605700" cy="5301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 cells are unspecialised cells that can: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937"/>
              <a:buFont typeface="Arial"/>
              <a:buChar char="•"/>
            </a:pPr>
            <a:r>
              <a:rPr b="0" i="0" lang="en-US" sz="16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continuously divide and replicate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100937"/>
              <a:buFont typeface="Arial"/>
              <a:buChar char="•"/>
            </a:pPr>
            <a:r>
              <a:rPr b="0" i="0" lang="en-US" sz="16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 capacity to differentiate into specialised cell types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1333"/>
              <a:buFont typeface="Calibri"/>
              <a:buNone/>
            </a:pPr>
            <a:r>
              <a:t/>
            </a:r>
            <a:endParaRPr b="0" i="0" sz="15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Totipotent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differentiate into any type of cell.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Pluripotent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differentiate into many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cell.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Multipotent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differentiate into a few closely-related types of cell.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Unipotent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regenerate but can only differentiate into their associated cell type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liver stem cells can only make liver cells).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5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8137" y="1255458"/>
            <a:ext cx="5068800" cy="46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6016182" y="5637685"/>
            <a:ext cx="2890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from: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http://en.wikipedia.org/wiki/Stem_cell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 of the therapeutic use of stem cells from specially created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from the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umbilical cord blood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new-born baby and from an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adult’s own tissues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225" name="Shape 225"/>
          <p:cNvGraphicFramePr/>
          <p:nvPr/>
        </p:nvGraphicFramePr>
        <p:xfrm>
          <a:off x="286165" y="13798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{6B1DAC64-1870-45E3-8A3E-5BD0E730A7FA}</a:tableStyleId>
              </a:tblPr>
              <a:tblGrid>
                <a:gridCol w="2137325"/>
                <a:gridCol w="2137325"/>
                <a:gridCol w="2137325"/>
                <a:gridCol w="2137325"/>
              </a:tblGrid>
              <a:tr h="410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Comparison of stem cell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sources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>
                        <a:alpha val="60000"/>
                      </a:schemeClr>
                    </a:solidFill>
                  </a:tcPr>
                </a:tc>
                <a:tc hMerge="1"/>
                <a:tc hMerge="1"/>
              </a:tr>
              <a:tr h="410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Embryo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Cord blood 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Adult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>
                        <a:alpha val="60000"/>
                      </a:schemeClr>
                    </a:solidFill>
                  </a:tcPr>
                </a:tc>
              </a:tr>
              <a:tr h="1316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Ease</a:t>
                      </a:r>
                      <a:r>
                        <a:rPr lang="en-US" sz="1800"/>
                        <a:t> of extraction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Can be obtained</a:t>
                      </a:r>
                      <a:r>
                        <a:rPr lang="en-US" sz="1800"/>
                        <a:t> from excess embryos generated by IVF programs.</a:t>
                      </a:r>
                    </a:p>
                  </a:txBody>
                  <a:tcPr marT="45725" marB="45725" marR="91450" marL="91450"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Easily</a:t>
                      </a:r>
                      <a:r>
                        <a:rPr lang="en-US" sz="1800"/>
                        <a:t> obtained and stored. Though limited quantities available</a:t>
                      </a:r>
                    </a:p>
                  </a:txBody>
                  <a:tcPr marT="45725" marB="45725" marR="91450" marL="91450"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Difficult</a:t>
                      </a:r>
                      <a:r>
                        <a:rPr lang="en-US" sz="1800"/>
                        <a:t> to obtain as there are very few and are buried deep in tissues</a:t>
                      </a:r>
                    </a:p>
                  </a:txBody>
                  <a:tcPr marT="45725" marB="45725" marR="91450" marL="91450"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lt1">
                        <a:alpha val="60000"/>
                      </a:schemeClr>
                    </a:solidFill>
                  </a:tcPr>
                </a:tc>
              </a:tr>
              <a:tr h="1620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Ethics of the extraction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Can</a:t>
                      </a:r>
                      <a:r>
                        <a:rPr lang="en-US" sz="1800"/>
                        <a:t> only be obtained by destruction of an embryo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Umbilical cord is</a:t>
                      </a:r>
                      <a:r>
                        <a:rPr lang="en-US" sz="1800"/>
                        <a:t> removed at birth and discarded whether or not stem cells are harvested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Adult patient can give permission for cells to be extracted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</a:tr>
              <a:tr h="708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Growth potential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Almost unlimited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Reduced potential (compared</a:t>
                      </a:r>
                      <a:r>
                        <a:rPr lang="en-US" sz="1800"/>
                        <a:t> to embryonic cells)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 hMerge="1"/>
              </a:tr>
              <a:tr h="708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Tumor risk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Higher</a:t>
                      </a:r>
                      <a:r>
                        <a:rPr lang="en-US" sz="1800"/>
                        <a:t> risk of development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Lower risk</a:t>
                      </a:r>
                      <a:r>
                        <a:rPr lang="en-US" sz="1800"/>
                        <a:t> of development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 of the therapeutic use of stem cells from specially created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from the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umbilical cord blood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new-born baby and from an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adult’s own tissues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231" name="Shape 231"/>
          <p:cNvGraphicFramePr/>
          <p:nvPr/>
        </p:nvGraphicFramePr>
        <p:xfrm>
          <a:off x="304053" y="1427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{6B1DAC64-1870-45E3-8A3E-5BD0E730A7FA}</a:tableStyleId>
              </a:tblPr>
              <a:tblGrid>
                <a:gridCol w="2150750"/>
                <a:gridCol w="2150750"/>
                <a:gridCol w="2150750"/>
                <a:gridCol w="2150750"/>
              </a:tblGrid>
              <a:tr h="41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Comparison of stem cell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sources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>
                        <a:alpha val="60000"/>
                      </a:schemeClr>
                    </a:solidFill>
                  </a:tcPr>
                </a:tc>
                <a:tc hMerge="1"/>
                <a:tc hMerge="1"/>
              </a:tr>
              <a:tr h="41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Embryo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Cord blood 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Adult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>
                        <a:alpha val="60000"/>
                      </a:schemeClr>
                    </a:solidFill>
                  </a:tcPr>
                </a:tc>
              </a:tr>
              <a:tr h="1621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Differentiation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Can differentiate</a:t>
                      </a:r>
                      <a:r>
                        <a:rPr lang="en-US" sz="1800"/>
                        <a:t> into any cell type</a:t>
                      </a:r>
                    </a:p>
                  </a:txBody>
                  <a:tcPr marT="45725" marB="45725" marR="91450" marL="91450"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Limited capacity to differentiate (without inducement only</a:t>
                      </a:r>
                      <a:r>
                        <a:rPr lang="en-US" sz="1800"/>
                        <a:t> naturally divide into blood cells)</a:t>
                      </a:r>
                    </a:p>
                  </a:txBody>
                  <a:tcPr marT="45725" marB="45725" marR="91450" marL="91450"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Limited capacity to differentiate (dependent on</a:t>
                      </a:r>
                      <a:r>
                        <a:rPr lang="en-US" sz="1800"/>
                        <a:t> the source tissue)</a:t>
                      </a:r>
                    </a:p>
                  </a:txBody>
                  <a:tcPr marT="45725" marB="45725" marR="91450" marL="91450"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lt1">
                        <a:alpha val="60000"/>
                      </a:schemeClr>
                    </a:solidFill>
                  </a:tcPr>
                </a:tc>
              </a:tr>
              <a:tr h="1621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Genetic damage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Less chance of genetic damage than adult cells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Due to accumulation of mutations</a:t>
                      </a:r>
                      <a:r>
                        <a:rPr lang="en-US" sz="1800"/>
                        <a:t> through the life of the adult genetic damage can occur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</a:tr>
              <a:tr h="101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Compatibility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Stem</a:t>
                      </a:r>
                      <a:r>
                        <a:rPr lang="en-US" sz="1800"/>
                        <a:t> cells are not genetically identical to the patient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Fully compatible with the patient as</a:t>
                      </a:r>
                      <a:r>
                        <a:rPr lang="en-US" sz="1800"/>
                        <a:t> the stem cells are genetically identical</a:t>
                      </a:r>
                    </a:p>
                  </a:txBody>
                  <a:tcPr marT="45725" marB="45725" marR="91450" marL="91450">
                    <a:solidFill>
                      <a:schemeClr val="lt1">
                        <a:alpha val="60000"/>
                      </a:schemeClr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Embryonic stem cells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Easier to obtain than adult stem cells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Almost unlimited growth potential (far more than adult)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chance of genetic damage than adult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Greater capacity of differentiate into different cell types than adult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Adult stem cells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embryo needs to be destroyed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are fully compatible with tissue of the adult, so no tissue rejection problems (unlike embryonic stem cells)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chance of malignant (cancerous) tumors developing than with embryonic stem cells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TOK Link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scientists convey information to general public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makes the decisions?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they informed?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know what we know about stem cells?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Multicellular organisms, differentiation and stem cells (TOK)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Specialized tissues can develop by cell differentiation in multicellular organisms.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Differentiation involves the expression of some genes and not others in a cell’s genome.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capacity of stem cells to divide and differentiate along different pathways is necessary in embryonic development and also makes stem cells suitable for therapeutic uses.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4294967295" type="title"/>
          </p:nvPr>
        </p:nvSpPr>
        <p:spPr>
          <a:xfrm>
            <a:off x="990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Stem Cell Possibilities</a:t>
            </a:r>
          </a:p>
        </p:txBody>
      </p:sp>
      <p:sp>
        <p:nvSpPr>
          <p:cNvPr id="257" name="Shape 257"/>
          <p:cNvSpPr txBox="1"/>
          <p:nvPr>
            <p:ph idx="4294967295" type="body"/>
          </p:nvPr>
        </p:nvSpPr>
        <p:spPr>
          <a:xfrm>
            <a:off x="685800" y="1143000"/>
            <a:ext cx="8686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to cure many diseases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Paralysis from spinal cord injuries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I Diabetes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sclerosis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Parkinson’s disease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difficulties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Tissue rejection, cells not accepted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difficult to program to differentiate into the correct type of cell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ristopher_dana_reeves.jpg" id="258" name="Shape 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400" y="1066800"/>
            <a:ext cx="1887538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0" y="4763"/>
            <a:ext cx="9144000" cy="907550"/>
          </a:xfrm>
          <a:prstGeom prst="rect">
            <a:avLst/>
          </a:prstGeom>
          <a:solidFill>
            <a:srgbClr val="B9CDE5">
              <a:alpha val="68627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1.1.U7 Use of stem cells to treat Stargardt’s disease and one other named condition.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232516" y="1058683"/>
            <a:ext cx="4614473" cy="694386"/>
          </a:xfrm>
          <a:prstGeom prst="rect">
            <a:avLst/>
          </a:prstGeom>
          <a:solidFill>
            <a:srgbClr val="B9CDE5">
              <a:alpha val="51764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Stargardt's macular dystrophy</a:t>
            </a:r>
          </a:p>
        </p:txBody>
      </p:sp>
      <p:graphicFrame>
        <p:nvGraphicFramePr>
          <p:cNvPr id="266" name="Shape 266"/>
          <p:cNvGraphicFramePr/>
          <p:nvPr/>
        </p:nvGraphicFramePr>
        <p:xfrm>
          <a:off x="232516" y="20106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{842F757E-7AB7-4084-A754-15396F9CA7B3}</a:tableStyleId>
              </a:tblPr>
              <a:tblGrid>
                <a:gridCol w="1216225"/>
                <a:gridCol w="7190000"/>
              </a:tblGrid>
              <a:tr h="1987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The problem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Affects around one in 10,000 children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Recessive genetic (inherited) condition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The mutation causes an active transport protein on photoreceptor cells to malfunction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The photoreceptor cells degenerate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the production of a dysfunctional protein that cannot perform energy transport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that causes progressive, and eventually total, loss of central vision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1369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The treatment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Embryonic stem cells are treated to divide and differntiate to become retinal cells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The retinal cells are injected into the retina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The retinal cells attach to the retina and become functional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Central vision improves as a result of more functional retinal cells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750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The future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This treatment is still in at the stage of limited clinical trials, but will likely in usage in the future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67" name="Shape 26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6332" y="1058683"/>
            <a:ext cx="2692399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0" y="4763"/>
            <a:ext cx="9144000" cy="907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1.1.U7 Use of stem cells to treat Stargardt’s disease and one other named condition.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232517" y="1058683"/>
            <a:ext cx="1824323" cy="69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Leukemia</a:t>
            </a:r>
          </a:p>
        </p:txBody>
      </p:sp>
      <p:graphicFrame>
        <p:nvGraphicFramePr>
          <p:cNvPr id="274" name="Shape 274"/>
          <p:cNvGraphicFramePr/>
          <p:nvPr/>
        </p:nvGraphicFramePr>
        <p:xfrm>
          <a:off x="232516" y="18263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{842F757E-7AB7-4084-A754-15396F9CA7B3}</a:tableStyleId>
              </a:tblPr>
              <a:tblGrid>
                <a:gridCol w="1216225"/>
                <a:gridCol w="7190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The problem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Cancer of the blood or bone marrow, resulting in abnormally high levels of poorly-functioning white blood cells.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49803"/>
                      </a:srgbClr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The treatment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1" lang="en-US" sz="1800" u="none" cap="none" strike="noStrike"/>
                        <a:t>Hematopoetic Stem Cells (HSCs) </a:t>
                      </a:r>
                      <a:r>
                        <a:rPr lang="en-US" sz="1800" u="none" cap="none" strike="noStrike"/>
                        <a:t>are harvested from bone marrow, peripheral blood or umbilical cord blood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Chemotherapy and radiotherapy used to destroy the diseased white blood cells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New white blood cells need to be replaced with healthy cells.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HSCs are transplanted back into the bone marrow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HSCs differentiate to form new healthy white blood cells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49803"/>
                      </a:srgbClr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The benefit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49803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The use of a patient’s own HSCs means there is far less risk of immune rejection than with a traditional bone marrow transplant. 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>
                        <a:alpha val="49803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Ethics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1173162" y="1524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usable stem cells are from embryos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early-stage embryos sometimes from aborted embryos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 vs help decrease the suffering of patients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Culture, religion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Uncontrolled differentiation of cells into tumours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765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 of the therapeutic use of stem cells from specially created embryos, from the umbilical cord blood of a new-born baby and from an adult’s own tissues.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96" y="1215348"/>
            <a:ext cx="7784700" cy="55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0578" y="6301444"/>
            <a:ext cx="1949400" cy="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 Bridge Task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thoughts or ideas about the topic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questions that you have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analogy about the topic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HW- create an output that links the initial bridge activity and the final bridge activity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44969F"/>
                </a:solidFill>
                <a:latin typeface="Arial"/>
                <a:ea typeface="Arial"/>
                <a:cs typeface="Arial"/>
                <a:sym typeface="Arial"/>
              </a:rPr>
              <a:t>Link: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Link: Stem cells and organisms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Link: Multicellular and differentiation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Link: Can you make another one?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Multicellular organisms, differentiation and stem cells (TOK)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Specialized tissues can develop by cell differentiation in multicellular organisms.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Differentiation involves the expression of some genes and not others in a cell’s genome.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capacity of stem cells to divide and differentiate along different pathways is necessary in embryonic development and also makes stem cells suitable for therapeutic uses.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3C8C92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Use of stem cells to treat Stargardt’s disease and one other named condition. 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Ethics of the therapeutic use of stem cells from specially created embryos, from the umbilical cord blood of a new-born baby and from an adult’s own tissues.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Initial Bridge Task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thoughts or ideas about the topic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questions that you have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analogy about the topic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Unicellular v. Multicellular </a:t>
            </a:r>
          </a:p>
        </p:txBody>
      </p:sp>
      <p:sp>
        <p:nvSpPr>
          <p:cNvPr id="147" name="Shape 147"/>
          <p:cNvSpPr txBox="1"/>
          <p:nvPr>
            <p:ph idx="4294967295" type="body"/>
          </p:nvPr>
        </p:nvSpPr>
        <p:spPr>
          <a:xfrm>
            <a:off x="6096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Unicellular organisms</a:t>
            </a: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cells are </a:t>
            </a:r>
            <a:r>
              <a:rPr b="0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generalists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-- each cell capable of 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performing every life function.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Multicellular organisms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cells are </a:t>
            </a:r>
            <a:r>
              <a:rPr b="0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specialists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-- each cell is adapted to a specific, specialized function.</a:t>
            </a:r>
          </a:p>
        </p:txBody>
      </p:sp>
      <p:pic>
        <p:nvPicPr>
          <p:cNvPr descr="35A5C297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4864100"/>
            <a:ext cx="2895600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55x"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9438" y="4876800"/>
            <a:ext cx="2976561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rvenzelle_is_glossar" id="150" name="Shape 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876800"/>
            <a:ext cx="299719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jpg" id="151" name="Shape 151"/>
          <p:cNvPicPr preferRelativeResize="0"/>
          <p:nvPr/>
        </p:nvPicPr>
        <p:blipFill rotWithShape="1">
          <a:blip r:embed="rId6">
            <a:alphaModFix/>
          </a:blip>
          <a:srcRect b="11999" l="23799" r="22487" t="3999"/>
          <a:stretch/>
        </p:blipFill>
        <p:spPr>
          <a:xfrm>
            <a:off x="7285038" y="1524000"/>
            <a:ext cx="1858961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Differentiation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11430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cell in a multicellular organism has the same DNA but cells develop in different ways in order to have a 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specialized function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Eg. Muscle cells - single function is to contract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carolguze.com/images/tissues/mus_skl_14.jpg"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4343400"/>
            <a:ext cx="3352799" cy="2166938"/>
          </a:xfrm>
          <a:prstGeom prst="rect">
            <a:avLst/>
          </a:prstGeom>
          <a:noFill/>
          <a:ln cap="flat" cmpd="sng" w="317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Differentiation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these cells do?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gooddeedaday.files.wordpress.com/2009/04/red-blood-cells.jpg"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3048000"/>
            <a:ext cx="3365499" cy="2486024"/>
          </a:xfrm>
          <a:prstGeom prst="rect">
            <a:avLst/>
          </a:prstGeom>
          <a:noFill/>
          <a:ln cap="flat" cmpd="sng" w="317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http://encefalus.com/wp-content/uploads/2008/09/neuron_3.jpg" id="168" name="Shape 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124200"/>
            <a:ext cx="3200399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Introductory video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http://www.youtube.com/watch?v=2-3J6JGN-_Y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Differentiation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1143000" y="1371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cell specializes, it has 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committed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cannot change to another change to another type of cell.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accessexcellence.org/AE/AEPC/NIH/images/how-do-genes.gif"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3352800"/>
            <a:ext cx="4724400" cy="3213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83" name="Shape 183"/>
          <p:cNvSpPr txBox="1"/>
          <p:nvPr/>
        </p:nvSpPr>
        <p:spPr>
          <a:xfrm>
            <a:off x="6194425" y="3573462"/>
            <a:ext cx="23399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6553200" y="3505200"/>
            <a:ext cx="2209799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cells have the same genes but different genes are 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activated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(turned on) or 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inactivated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(turned off)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B DP Student Not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Custom 1">
      <a:dk1>
        <a:srgbClr val="000000"/>
      </a:dk1>
      <a:lt1>
        <a:srgbClr val="000000"/>
      </a:lt1>
      <a:dk2>
        <a:srgbClr val="E0FF84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