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98" r:id="rId23"/>
    <p:sldId id="297" r:id="rId24"/>
    <p:sldId id="279" r:id="rId25"/>
    <p:sldId id="280" r:id="rId26"/>
    <p:sldId id="281" r:id="rId27"/>
    <p:sldId id="285" r:id="rId28"/>
    <p:sldId id="286" r:id="rId29"/>
    <p:sldId id="287" r:id="rId30"/>
    <p:sldId id="288" r:id="rId31"/>
    <p:sldId id="289" r:id="rId32"/>
    <p:sldId id="290" r:id="rId33"/>
    <p:sldId id="291" r:id="rId34"/>
    <p:sldId id="292" r:id="rId35"/>
    <p:sldId id="293" r:id="rId36"/>
    <p:sldId id="294" r:id="rId37"/>
    <p:sldId id="28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08" d="100"/>
          <a:sy n="108" d="100"/>
        </p:scale>
        <p:origin x="426" y="96"/>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1/10/2017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1/10/2017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1/10/2017</a:t>
            </a:fld>
            <a:endParaRPr lang="en-US" dirty="0"/>
          </a:p>
        </p:txBody>
      </p:sp>
      <p:sp>
        <p:nvSpPr>
          <p:cNvPr id="12"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13"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1/10/2017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Vertical Title 1"/>
          <p:cNvSpPr>
            <a:spLocks noGrp="1"/>
          </p:cNvSpPr>
          <p:nvPr>
            <p:ph type="title" orient="vert"/>
          </p:nvPr>
        </p:nvSpPr>
        <p:spPr>
          <a:xfrm>
            <a:off x="10266348" y="462249"/>
            <a:ext cx="1370886" cy="5714714"/>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78199" y="462249"/>
            <a:ext cx="9693088" cy="57147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1/10/2017</a:t>
            </a:fld>
            <a:endParaRPr/>
          </a:p>
        </p:txBody>
      </p:sp>
      <p:sp>
        <p:nvSpPr>
          <p:cNvPr id="5" name="Footer Placeholder 4"/>
          <p:cNvSpPr>
            <a:spLocks noGrp="1"/>
          </p:cNvSpPr>
          <p:nvPr>
            <p:ph type="ftr" sz="quarter" idx="11"/>
          </p:nvPr>
        </p:nvSpPr>
        <p:spPr>
          <a:xfrm>
            <a:off x="2382374" y="6356350"/>
            <a:ext cx="5687786" cy="365125"/>
          </a:xfrm>
        </p:spPr>
        <p:txBody>
          <a:bodyPr/>
          <a:lstStyle/>
          <a:p>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1/10/2017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1/10/2017</a:t>
            </a:fld>
            <a:endParaRPr lang="en-US"/>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1/10/2017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1/10/2017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1/10/2017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1/10/2017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4" name="Text Placeholder 2"/>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Content Placeholder 3"/>
          <p:cNvSpPr>
            <a:spLocks noGrp="1"/>
          </p:cNvSpPr>
          <p:nvPr>
            <p:ph idx="1"/>
          </p:nvPr>
        </p:nvSpPr>
        <p:spPr>
          <a:xfrm>
            <a:off x="5518897" y="2465294"/>
            <a:ext cx="5174504" cy="3711669"/>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1/10/2017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2CCFE9AC-F15C-4FA0-A6F1-298829FA691D}" type="datetimeFigureOut">
              <a:rPr lang="en-US"/>
              <a:t>1/10/2017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2CCFE9AC-F15C-4FA0-A6F1-298829FA691D}" type="datetimeFigureOut">
              <a:rPr lang="en-US" smtClean="0"/>
              <a:pPr/>
              <a:t>1/10/2017</a:t>
            </a:fld>
            <a:endParaRPr lang="en-US" dirty="0"/>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endParaRPr lang="en-US"/>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Molecules</a:t>
            </a:r>
            <a:endParaRPr lang="en-US" dirty="0"/>
          </a:p>
        </p:txBody>
      </p:sp>
      <p:sp>
        <p:nvSpPr>
          <p:cNvPr id="3" name="Subtitle 2"/>
          <p:cNvSpPr>
            <a:spLocks noGrp="1"/>
          </p:cNvSpPr>
          <p:nvPr>
            <p:ph type="subTitle" idx="1"/>
          </p:nvPr>
        </p:nvSpPr>
        <p:spPr/>
        <p:txBody>
          <a:bodyPr/>
          <a:lstStyle/>
          <a:p>
            <a:r>
              <a:rPr lang="en-US" dirty="0" smtClean="0"/>
              <a:t>What makes everything work</a:t>
            </a:r>
            <a:endParaRPr lang="en-US" dirty="0"/>
          </a:p>
        </p:txBody>
      </p:sp>
    </p:spTree>
    <p:custDataLst>
      <p:tags r:id="rId1"/>
    </p:custDataLst>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 </a:t>
            </a:r>
            <a:r>
              <a:rPr lang="en-CA" dirty="0" smtClean="0"/>
              <a:t>5 </a:t>
            </a:r>
            <a:endParaRPr lang="en-CA" dirty="0"/>
          </a:p>
        </p:txBody>
      </p:sp>
      <p:sp>
        <p:nvSpPr>
          <p:cNvPr id="3" name="Content Placeholder 2"/>
          <p:cNvSpPr>
            <a:spLocks noGrp="1"/>
          </p:cNvSpPr>
          <p:nvPr>
            <p:ph idx="1"/>
          </p:nvPr>
        </p:nvSpPr>
        <p:spPr/>
        <p:txBody>
          <a:bodyPr>
            <a:normAutofit/>
          </a:bodyPr>
          <a:lstStyle/>
          <a:p>
            <a:r>
              <a:rPr lang="en-CA" sz="3200" b="1" dirty="0"/>
              <a:t>Describe the significance of polar and non-polar amino acids.</a:t>
            </a:r>
            <a:r>
              <a:rPr lang="en-CA" sz="3200" dirty="0"/>
              <a:t> </a:t>
            </a:r>
            <a:r>
              <a:rPr lang="en-CA" sz="3200" i="1" dirty="0"/>
              <a:t>5 marks</a:t>
            </a:r>
            <a:endParaRPr lang="en-CA" sz="3200" dirty="0"/>
          </a:p>
        </p:txBody>
      </p:sp>
    </p:spTree>
    <p:custDataLst>
      <p:tags r:id="rId1"/>
    </p:custDataLst>
    <p:extLst>
      <p:ext uri="{BB962C8B-B14F-4D97-AF65-F5344CB8AC3E}">
        <p14:creationId xmlns:p14="http://schemas.microsoft.com/office/powerpoint/2010/main" val="316570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 </a:t>
            </a:r>
            <a:r>
              <a:rPr lang="en-CA" dirty="0" smtClean="0"/>
              <a:t>5 </a:t>
            </a:r>
            <a:r>
              <a:rPr lang="en-CA" dirty="0"/>
              <a:t>- Answers</a:t>
            </a:r>
          </a:p>
        </p:txBody>
      </p:sp>
      <p:sp>
        <p:nvSpPr>
          <p:cNvPr id="4" name="Content Placeholder 3"/>
          <p:cNvSpPr>
            <a:spLocks noGrp="1"/>
          </p:cNvSpPr>
          <p:nvPr>
            <p:ph sz="half" idx="1"/>
          </p:nvPr>
        </p:nvSpPr>
        <p:spPr/>
        <p:txBody>
          <a:bodyPr>
            <a:normAutofit fontScale="92500" lnSpcReduction="10000"/>
          </a:bodyPr>
          <a:lstStyle/>
          <a:p>
            <a:r>
              <a:rPr lang="en-CA" i="1" dirty="0"/>
              <a:t>For the maximum mark the response must have polar and non-polar amino acids</a:t>
            </a:r>
            <a:endParaRPr lang="en-CA" dirty="0"/>
          </a:p>
          <a:p>
            <a:r>
              <a:rPr lang="en-CA" i="1" dirty="0"/>
              <a:t>polar amino acids: 3 max</a:t>
            </a:r>
            <a:endParaRPr lang="en-CA" dirty="0"/>
          </a:p>
          <a:p>
            <a:r>
              <a:rPr lang="en-CA" dirty="0"/>
              <a:t>hydrophilic</a:t>
            </a:r>
          </a:p>
          <a:p>
            <a:r>
              <a:rPr lang="en-CA" dirty="0"/>
              <a:t>can make hydrogen bonds</a:t>
            </a:r>
          </a:p>
          <a:p>
            <a:r>
              <a:rPr lang="en-CA" dirty="0"/>
              <a:t>found in hydrophilic channels/parts of proteins projecting from membranes</a:t>
            </a:r>
          </a:p>
          <a:p>
            <a:r>
              <a:rPr lang="en-CA" dirty="0"/>
              <a:t>found on surface of water-soluble protein</a:t>
            </a:r>
          </a:p>
          <a:p>
            <a:endParaRPr lang="en-CA" dirty="0"/>
          </a:p>
        </p:txBody>
      </p:sp>
      <p:sp>
        <p:nvSpPr>
          <p:cNvPr id="5" name="Content Placeholder 4"/>
          <p:cNvSpPr>
            <a:spLocks noGrp="1"/>
          </p:cNvSpPr>
          <p:nvPr>
            <p:ph sz="half" idx="2"/>
          </p:nvPr>
        </p:nvSpPr>
        <p:spPr/>
        <p:txBody>
          <a:bodyPr>
            <a:normAutofit fontScale="92500" lnSpcReduction="10000"/>
          </a:bodyPr>
          <a:lstStyle/>
          <a:p>
            <a:r>
              <a:rPr lang="en-CA" i="1" dirty="0"/>
              <a:t>non-polar amino acids: 3 max</a:t>
            </a:r>
            <a:endParaRPr lang="en-CA" dirty="0"/>
          </a:p>
          <a:p>
            <a:r>
              <a:rPr lang="en-CA" dirty="0"/>
              <a:t>hydrophobic</a:t>
            </a:r>
          </a:p>
          <a:p>
            <a:r>
              <a:rPr lang="en-CA" dirty="0"/>
              <a:t>forms van der Waals/hydrophobic interactions with other hydrophobic amino acids</a:t>
            </a:r>
          </a:p>
          <a:p>
            <a:r>
              <a:rPr lang="en-CA" dirty="0"/>
              <a:t>found in protein in interior of membranes</a:t>
            </a:r>
          </a:p>
          <a:p>
            <a:r>
              <a:rPr lang="en-CA" dirty="0"/>
              <a:t>found in interior of water soluble proteins</a:t>
            </a:r>
          </a:p>
        </p:txBody>
      </p:sp>
    </p:spTree>
    <p:custDataLst>
      <p:tags r:id="rId1"/>
    </p:custDataLst>
    <p:extLst>
      <p:ext uri="{BB962C8B-B14F-4D97-AF65-F5344CB8AC3E}">
        <p14:creationId xmlns:p14="http://schemas.microsoft.com/office/powerpoint/2010/main" val="196838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 </a:t>
            </a:r>
            <a:r>
              <a:rPr lang="en-CA" dirty="0" smtClean="0"/>
              <a:t>6</a:t>
            </a:r>
            <a:endParaRPr lang="en-CA" dirty="0"/>
          </a:p>
        </p:txBody>
      </p:sp>
      <p:sp>
        <p:nvSpPr>
          <p:cNvPr id="3" name="Content Placeholder 2"/>
          <p:cNvSpPr>
            <a:spLocks noGrp="1"/>
          </p:cNvSpPr>
          <p:nvPr>
            <p:ph idx="1"/>
          </p:nvPr>
        </p:nvSpPr>
        <p:spPr/>
        <p:txBody>
          <a:bodyPr>
            <a:normAutofit/>
          </a:bodyPr>
          <a:lstStyle/>
          <a:p>
            <a:r>
              <a:rPr lang="en-CA" sz="3200" b="1" dirty="0"/>
              <a:t>Outline the role of condensation and hydrolysis in the relationship between amino acids and dipeptides.</a:t>
            </a:r>
            <a:r>
              <a:rPr lang="en-CA" sz="3200" dirty="0"/>
              <a:t> </a:t>
            </a:r>
            <a:r>
              <a:rPr lang="en-CA" sz="3200" i="1" dirty="0"/>
              <a:t>4 marks</a:t>
            </a:r>
            <a:endParaRPr lang="en-CA" sz="3200" dirty="0"/>
          </a:p>
        </p:txBody>
      </p:sp>
    </p:spTree>
    <p:custDataLst>
      <p:tags r:id="rId1"/>
    </p:custDataLst>
    <p:extLst>
      <p:ext uri="{BB962C8B-B14F-4D97-AF65-F5344CB8AC3E}">
        <p14:creationId xmlns:p14="http://schemas.microsoft.com/office/powerpoint/2010/main" val="150822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 </a:t>
            </a:r>
            <a:r>
              <a:rPr lang="en-CA" dirty="0" smtClean="0"/>
              <a:t>6 </a:t>
            </a:r>
            <a:r>
              <a:rPr lang="en-CA" dirty="0"/>
              <a:t>- Answers</a:t>
            </a:r>
          </a:p>
        </p:txBody>
      </p:sp>
      <p:sp>
        <p:nvSpPr>
          <p:cNvPr id="3" name="Content Placeholder 2"/>
          <p:cNvSpPr>
            <a:spLocks noGrp="1"/>
          </p:cNvSpPr>
          <p:nvPr>
            <p:ph idx="1"/>
          </p:nvPr>
        </p:nvSpPr>
        <p:spPr/>
        <p:txBody>
          <a:bodyPr/>
          <a:lstStyle/>
          <a:p>
            <a:r>
              <a:rPr lang="en-CA" dirty="0"/>
              <a:t>diagram of peptide bond drawn</a:t>
            </a:r>
          </a:p>
          <a:p>
            <a:r>
              <a:rPr lang="en-CA" dirty="0"/>
              <a:t>condensation / dehydration synthesis: water produced (when two amino acids joined)</a:t>
            </a:r>
          </a:p>
          <a:p>
            <a:r>
              <a:rPr lang="en-CA" dirty="0"/>
              <a:t>hydrolysis: water needed to break bond</a:t>
            </a:r>
          </a:p>
          <a:p>
            <a:r>
              <a:rPr lang="en-CA" dirty="0"/>
              <a:t>dipeptide --&gt; amino acids - hydrolysis occurs</a:t>
            </a:r>
          </a:p>
          <a:p>
            <a:r>
              <a:rPr lang="en-CA" dirty="0"/>
              <a:t>amino acids --&gt; dipeptide - condensation occurs</a:t>
            </a:r>
          </a:p>
          <a:p>
            <a:endParaRPr lang="en-CA" dirty="0"/>
          </a:p>
        </p:txBody>
      </p:sp>
    </p:spTree>
    <p:custDataLst>
      <p:tags r:id="rId1"/>
    </p:custDataLst>
    <p:extLst>
      <p:ext uri="{BB962C8B-B14F-4D97-AF65-F5344CB8AC3E}">
        <p14:creationId xmlns:p14="http://schemas.microsoft.com/office/powerpoint/2010/main" val="426493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 </a:t>
            </a:r>
            <a:r>
              <a:rPr lang="en-CA" dirty="0" smtClean="0"/>
              <a:t>7</a:t>
            </a:r>
            <a:endParaRPr lang="en-CA" dirty="0"/>
          </a:p>
        </p:txBody>
      </p:sp>
      <p:sp>
        <p:nvSpPr>
          <p:cNvPr id="3" name="Content Placeholder 2"/>
          <p:cNvSpPr>
            <a:spLocks noGrp="1"/>
          </p:cNvSpPr>
          <p:nvPr>
            <p:ph idx="1"/>
          </p:nvPr>
        </p:nvSpPr>
        <p:spPr/>
        <p:txBody>
          <a:bodyPr>
            <a:normAutofit/>
          </a:bodyPr>
          <a:lstStyle/>
          <a:p>
            <a:r>
              <a:rPr lang="en-CA" sz="3200" b="1" dirty="0"/>
              <a:t>Describe the structure of proteins.</a:t>
            </a:r>
            <a:r>
              <a:rPr lang="en-CA" sz="3200" dirty="0"/>
              <a:t> </a:t>
            </a:r>
            <a:r>
              <a:rPr lang="en-CA" sz="3200" i="1" dirty="0"/>
              <a:t>9 marks</a:t>
            </a:r>
            <a:endParaRPr lang="en-CA" sz="3200" dirty="0"/>
          </a:p>
        </p:txBody>
      </p:sp>
    </p:spTree>
    <p:custDataLst>
      <p:tags r:id="rId1"/>
    </p:custDataLst>
    <p:extLst>
      <p:ext uri="{BB962C8B-B14F-4D97-AF65-F5344CB8AC3E}">
        <p14:creationId xmlns:p14="http://schemas.microsoft.com/office/powerpoint/2010/main" val="374915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 </a:t>
            </a:r>
            <a:r>
              <a:rPr lang="en-CA" dirty="0" smtClean="0"/>
              <a:t>7 </a:t>
            </a:r>
            <a:r>
              <a:rPr lang="en-CA" dirty="0"/>
              <a:t>- Answers</a:t>
            </a:r>
          </a:p>
        </p:txBody>
      </p:sp>
      <p:sp>
        <p:nvSpPr>
          <p:cNvPr id="4" name="Content Placeholder 3"/>
          <p:cNvSpPr>
            <a:spLocks noGrp="1"/>
          </p:cNvSpPr>
          <p:nvPr>
            <p:ph sz="half" idx="1"/>
          </p:nvPr>
        </p:nvSpPr>
        <p:spPr/>
        <p:txBody>
          <a:bodyPr>
            <a:normAutofit fontScale="92500" lnSpcReduction="20000"/>
          </a:bodyPr>
          <a:lstStyle/>
          <a:p>
            <a:r>
              <a:rPr lang="en-CA" dirty="0"/>
              <a:t>(primary structure is a) chain of amino acids/sequence of amino acids</a:t>
            </a:r>
          </a:p>
          <a:p>
            <a:r>
              <a:rPr lang="en-CA" dirty="0"/>
              <a:t>(each position is occupied by one of) 20 different amino acids</a:t>
            </a:r>
          </a:p>
          <a:p>
            <a:r>
              <a:rPr lang="en-CA" dirty="0"/>
              <a:t>linked by peptide bonds</a:t>
            </a:r>
          </a:p>
          <a:p>
            <a:r>
              <a:rPr lang="en-CA" dirty="0"/>
              <a:t>secondary structure formed by interaction between amino and carboxyl/-NH and -C=O groups</a:t>
            </a:r>
          </a:p>
          <a:p>
            <a:r>
              <a:rPr lang="en-CA" dirty="0"/>
              <a:t>(weak) hydrogen bonds are formed</a:t>
            </a:r>
          </a:p>
          <a:p>
            <a:r>
              <a:rPr lang="en-CA" dirty="0"/>
              <a:t>(α-) helix formed / polypeptide coils up</a:t>
            </a:r>
          </a:p>
        </p:txBody>
      </p:sp>
      <p:sp>
        <p:nvSpPr>
          <p:cNvPr id="5" name="Content Placeholder 4"/>
          <p:cNvSpPr>
            <a:spLocks noGrp="1"/>
          </p:cNvSpPr>
          <p:nvPr>
            <p:ph sz="half" idx="2"/>
          </p:nvPr>
        </p:nvSpPr>
        <p:spPr/>
        <p:txBody>
          <a:bodyPr>
            <a:normAutofit fontScale="92500" lnSpcReduction="20000"/>
          </a:bodyPr>
          <a:lstStyle/>
          <a:p>
            <a:r>
              <a:rPr lang="en-CA" dirty="0"/>
              <a:t>or (ß-) pleated sheet formed</a:t>
            </a:r>
          </a:p>
          <a:p>
            <a:r>
              <a:rPr lang="en-CA" dirty="0"/>
              <a:t>tertiary structure is the folding up of the polypeptide</a:t>
            </a:r>
          </a:p>
          <a:p>
            <a:r>
              <a:rPr lang="en-CA" dirty="0"/>
              <a:t>stabilized by disulfide bridges / hydrogen / ionic / hydrophobic bond</a:t>
            </a:r>
          </a:p>
          <a:p>
            <a:r>
              <a:rPr lang="en-CA" dirty="0"/>
              <a:t>quaternary structure is where several polypeptide subunits join</a:t>
            </a:r>
          </a:p>
          <a:p>
            <a:r>
              <a:rPr lang="en-CA" dirty="0"/>
              <a:t>conjugated proteins are proteins which combine with other non-protein molecules</a:t>
            </a:r>
          </a:p>
          <a:p>
            <a:r>
              <a:rPr lang="en-CA" dirty="0"/>
              <a:t>for example metals / nucleic acids / carbohydrates / lipids</a:t>
            </a:r>
          </a:p>
          <a:p>
            <a:endParaRPr lang="en-CA" dirty="0"/>
          </a:p>
        </p:txBody>
      </p:sp>
    </p:spTree>
    <p:custDataLst>
      <p:tags r:id="rId1"/>
    </p:custDataLst>
    <p:extLst>
      <p:ext uri="{BB962C8B-B14F-4D97-AF65-F5344CB8AC3E}">
        <p14:creationId xmlns:p14="http://schemas.microsoft.com/office/powerpoint/2010/main" val="253188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 </a:t>
            </a:r>
            <a:r>
              <a:rPr lang="en-CA" dirty="0" smtClean="0"/>
              <a:t>8</a:t>
            </a:r>
            <a:endParaRPr lang="en-CA" dirty="0"/>
          </a:p>
        </p:txBody>
      </p:sp>
      <p:sp>
        <p:nvSpPr>
          <p:cNvPr id="3" name="Content Placeholder 2"/>
          <p:cNvSpPr>
            <a:spLocks noGrp="1"/>
          </p:cNvSpPr>
          <p:nvPr>
            <p:ph idx="1"/>
          </p:nvPr>
        </p:nvSpPr>
        <p:spPr/>
        <p:txBody>
          <a:bodyPr>
            <a:normAutofit/>
          </a:bodyPr>
          <a:lstStyle/>
          <a:p>
            <a:r>
              <a:rPr lang="en-CA" sz="3200" b="1" dirty="0"/>
              <a:t>List four functions of proteins, giving an example of each.</a:t>
            </a:r>
            <a:r>
              <a:rPr lang="en-CA" sz="3200" dirty="0"/>
              <a:t> </a:t>
            </a:r>
            <a:r>
              <a:rPr lang="en-CA" sz="3200" i="1" dirty="0"/>
              <a:t>4 marks</a:t>
            </a:r>
            <a:endParaRPr lang="en-CA" sz="3200" dirty="0"/>
          </a:p>
        </p:txBody>
      </p:sp>
    </p:spTree>
    <p:custDataLst>
      <p:tags r:id="rId1"/>
    </p:custDataLst>
    <p:extLst>
      <p:ext uri="{BB962C8B-B14F-4D97-AF65-F5344CB8AC3E}">
        <p14:creationId xmlns:p14="http://schemas.microsoft.com/office/powerpoint/2010/main" val="271305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 8</a:t>
            </a:r>
            <a:r>
              <a:rPr lang="en-CA" dirty="0" smtClean="0"/>
              <a:t> </a:t>
            </a:r>
            <a:r>
              <a:rPr lang="en-CA" dirty="0"/>
              <a:t>- Answers</a:t>
            </a:r>
          </a:p>
        </p:txBody>
      </p:sp>
      <p:sp>
        <p:nvSpPr>
          <p:cNvPr id="4" name="Content Placeholder 3"/>
          <p:cNvSpPr>
            <a:spLocks noGrp="1"/>
          </p:cNvSpPr>
          <p:nvPr>
            <p:ph sz="half" idx="1"/>
          </p:nvPr>
        </p:nvSpPr>
        <p:spPr/>
        <p:txBody>
          <a:bodyPr>
            <a:normAutofit fontScale="92500" lnSpcReduction="20000"/>
          </a:bodyPr>
          <a:lstStyle/>
          <a:p>
            <a:r>
              <a:rPr lang="en-CA" dirty="0"/>
              <a:t>storage - </a:t>
            </a:r>
            <a:r>
              <a:rPr lang="en-CA" dirty="0" err="1"/>
              <a:t>zeatin</a:t>
            </a:r>
            <a:r>
              <a:rPr lang="en-CA" dirty="0"/>
              <a:t> (in corn seeds)/casein (in milk)</a:t>
            </a:r>
          </a:p>
          <a:p>
            <a:r>
              <a:rPr lang="en-CA" dirty="0"/>
              <a:t>transport - hemoglobin/lipoproteins (in blood)</a:t>
            </a:r>
          </a:p>
          <a:p>
            <a:r>
              <a:rPr lang="en-CA" dirty="0"/>
              <a:t>hormones - insulin/growth hormone/TSH/FSH/LH</a:t>
            </a:r>
          </a:p>
          <a:p>
            <a:r>
              <a:rPr lang="en-CA" dirty="0"/>
              <a:t>receptors - hormone receptor/neurotransmitter receptor/receptor in chemoreceptor cell</a:t>
            </a:r>
          </a:p>
          <a:p>
            <a:r>
              <a:rPr lang="en-CA" dirty="0"/>
              <a:t>movement - actin/myosin</a:t>
            </a:r>
          </a:p>
          <a:p>
            <a:r>
              <a:rPr lang="en-CA" dirty="0"/>
              <a:t>defense - antibodies/</a:t>
            </a:r>
            <a:r>
              <a:rPr lang="en-CA" dirty="0" err="1"/>
              <a:t>immunoglobin</a:t>
            </a:r>
            <a:endParaRPr lang="en-CA" dirty="0"/>
          </a:p>
          <a:p>
            <a:endParaRPr lang="en-CA" dirty="0"/>
          </a:p>
        </p:txBody>
      </p:sp>
      <p:sp>
        <p:nvSpPr>
          <p:cNvPr id="5" name="Content Placeholder 4"/>
          <p:cNvSpPr>
            <a:spLocks noGrp="1"/>
          </p:cNvSpPr>
          <p:nvPr>
            <p:ph sz="half" idx="2"/>
          </p:nvPr>
        </p:nvSpPr>
        <p:spPr/>
        <p:txBody>
          <a:bodyPr>
            <a:normAutofit fontScale="92500" lnSpcReduction="20000"/>
          </a:bodyPr>
          <a:lstStyle/>
          <a:p>
            <a:r>
              <a:rPr lang="en-CA" dirty="0"/>
              <a:t>enzymes - catalase/</a:t>
            </a:r>
            <a:r>
              <a:rPr lang="en-CA" dirty="0" err="1"/>
              <a:t>RuBP</a:t>
            </a:r>
            <a:r>
              <a:rPr lang="en-CA" dirty="0"/>
              <a:t> carboxylase</a:t>
            </a:r>
          </a:p>
          <a:p>
            <a:r>
              <a:rPr lang="en-CA" dirty="0"/>
              <a:t>structure - collagen/keratin/tubulin/fibroin</a:t>
            </a:r>
          </a:p>
          <a:p>
            <a:r>
              <a:rPr lang="en-CA" dirty="0"/>
              <a:t>electron carriers - cytochromes</a:t>
            </a:r>
          </a:p>
          <a:p>
            <a:r>
              <a:rPr lang="en-CA" dirty="0"/>
              <a:t>pigments - opsin</a:t>
            </a:r>
          </a:p>
          <a:p>
            <a:r>
              <a:rPr lang="en-CA" dirty="0"/>
              <a:t>active transport - sodium potassium pumps/calcium pumps</a:t>
            </a:r>
          </a:p>
          <a:p>
            <a:r>
              <a:rPr lang="en-CA" dirty="0"/>
              <a:t>facilitated diffusion - sodium </a:t>
            </a:r>
            <a:r>
              <a:rPr lang="en-CA" dirty="0" smtClean="0"/>
              <a:t>channels/</a:t>
            </a:r>
            <a:r>
              <a:rPr lang="en-CA" dirty="0" err="1" smtClean="0"/>
              <a:t>aquaporins</a:t>
            </a:r>
            <a:endParaRPr lang="en-CA" dirty="0" smtClean="0"/>
          </a:p>
          <a:p>
            <a:r>
              <a:rPr lang="en-CA" i="1" dirty="0"/>
              <a:t>mark first four functions only, but allow other named examples</a:t>
            </a:r>
            <a:endParaRPr lang="en-CA" dirty="0"/>
          </a:p>
        </p:txBody>
      </p:sp>
    </p:spTree>
    <p:custDataLst>
      <p:tags r:id="rId1"/>
    </p:custDataLst>
    <p:extLst>
      <p:ext uri="{BB962C8B-B14F-4D97-AF65-F5344CB8AC3E}">
        <p14:creationId xmlns:p14="http://schemas.microsoft.com/office/powerpoint/2010/main" val="242032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 </a:t>
            </a:r>
            <a:r>
              <a:rPr lang="en-CA" dirty="0" smtClean="0"/>
              <a:t>9</a:t>
            </a:r>
            <a:endParaRPr lang="en-CA" dirty="0"/>
          </a:p>
        </p:txBody>
      </p:sp>
      <p:sp>
        <p:nvSpPr>
          <p:cNvPr id="3" name="Content Placeholder 2"/>
          <p:cNvSpPr>
            <a:spLocks noGrp="1"/>
          </p:cNvSpPr>
          <p:nvPr>
            <p:ph idx="1"/>
          </p:nvPr>
        </p:nvSpPr>
        <p:spPr/>
        <p:txBody>
          <a:bodyPr>
            <a:normAutofit/>
          </a:bodyPr>
          <a:lstStyle/>
          <a:p>
            <a:r>
              <a:rPr lang="en-CA" sz="3200" b="1" dirty="0"/>
              <a:t>Distinguish between fibrous and globular proteins with reference to one example of each protein type.</a:t>
            </a:r>
            <a:r>
              <a:rPr lang="en-CA" sz="3200" dirty="0"/>
              <a:t> </a:t>
            </a:r>
            <a:r>
              <a:rPr lang="en-CA" sz="3200" i="1" dirty="0"/>
              <a:t>6 marks</a:t>
            </a:r>
            <a:endParaRPr lang="en-CA" sz="3200" dirty="0"/>
          </a:p>
        </p:txBody>
      </p:sp>
    </p:spTree>
    <p:custDataLst>
      <p:tags r:id="rId1"/>
    </p:custDataLst>
    <p:extLst>
      <p:ext uri="{BB962C8B-B14F-4D97-AF65-F5344CB8AC3E}">
        <p14:creationId xmlns:p14="http://schemas.microsoft.com/office/powerpoint/2010/main" val="150809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 </a:t>
            </a:r>
            <a:r>
              <a:rPr lang="en-CA" dirty="0" smtClean="0"/>
              <a:t>9 </a:t>
            </a:r>
            <a:r>
              <a:rPr lang="en-CA" dirty="0"/>
              <a:t>- Answers</a:t>
            </a:r>
          </a:p>
        </p:txBody>
      </p:sp>
      <p:sp>
        <p:nvSpPr>
          <p:cNvPr id="3" name="Content Placeholder 2"/>
          <p:cNvSpPr>
            <a:spLocks noGrp="1"/>
          </p:cNvSpPr>
          <p:nvPr>
            <p:ph idx="1"/>
          </p:nvPr>
        </p:nvSpPr>
        <p:spPr/>
        <p:txBody>
          <a:bodyPr>
            <a:normAutofit fontScale="85000" lnSpcReduction="20000"/>
          </a:bodyPr>
          <a:lstStyle/>
          <a:p>
            <a:r>
              <a:rPr lang="en-CA" dirty="0"/>
              <a:t>fibrous proteins are strands/sheets whereas globular proteins are rounded;</a:t>
            </a:r>
          </a:p>
          <a:p>
            <a:r>
              <a:rPr lang="en-CA" dirty="0"/>
              <a:t>fibrous proteins (usually) insoluble whereas globular proteins (usually) soluble;</a:t>
            </a:r>
          </a:p>
          <a:p>
            <a:r>
              <a:rPr lang="en-CA" dirty="0"/>
              <a:t>globular more sensitive to changes in pH/temperature/salt than fibrous;</a:t>
            </a:r>
          </a:p>
          <a:p>
            <a:r>
              <a:rPr lang="en-CA" dirty="0"/>
              <a:t>fibrous proteins have structural roles / other specific role of fibrous protein;</a:t>
            </a:r>
          </a:p>
          <a:p>
            <a:r>
              <a:rPr lang="en-CA" dirty="0"/>
              <a:t>globular proteins used for catalysis/transport/other specific role of globular protein;</a:t>
            </a:r>
          </a:p>
          <a:p>
            <a:r>
              <a:rPr lang="en-CA" dirty="0"/>
              <a:t>another role of globular protein;</a:t>
            </a:r>
          </a:p>
          <a:p>
            <a:r>
              <a:rPr lang="en-CA" dirty="0"/>
              <a:t>named fibrous proteins e.g. keratin/fibrin/collagen/actin/myosin/silk protein;</a:t>
            </a:r>
          </a:p>
          <a:p>
            <a:r>
              <a:rPr lang="en-CA" dirty="0"/>
              <a:t>named globular protein e.g. insulin/immunoglobulin/hemoglobin/named enzyme;</a:t>
            </a:r>
          </a:p>
          <a:p>
            <a:r>
              <a:rPr lang="en-CA" i="1" dirty="0"/>
              <a:t>Do not accept statements about fibrous proteins having only secondary structure and globular proteins having only tertiary structure.</a:t>
            </a:r>
            <a:endParaRPr lang="en-CA" dirty="0"/>
          </a:p>
        </p:txBody>
      </p:sp>
    </p:spTree>
    <p:custDataLst>
      <p:tags r:id="rId1"/>
    </p:custDataLst>
    <p:extLst>
      <p:ext uri="{BB962C8B-B14F-4D97-AF65-F5344CB8AC3E}">
        <p14:creationId xmlns:p14="http://schemas.microsoft.com/office/powerpoint/2010/main" val="421924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 1 </a:t>
            </a:r>
            <a:endParaRPr lang="en-CA" dirty="0"/>
          </a:p>
        </p:txBody>
      </p:sp>
      <p:sp>
        <p:nvSpPr>
          <p:cNvPr id="3" name="Content Placeholder 2"/>
          <p:cNvSpPr>
            <a:spLocks noGrp="1"/>
          </p:cNvSpPr>
          <p:nvPr>
            <p:ph idx="1"/>
          </p:nvPr>
        </p:nvSpPr>
        <p:spPr/>
        <p:txBody>
          <a:bodyPr>
            <a:normAutofit/>
          </a:bodyPr>
          <a:lstStyle/>
          <a:p>
            <a:r>
              <a:rPr lang="en-CA" sz="3200" b="1" dirty="0"/>
              <a:t>Outline the thermal, cohesive and solvent properties of water.</a:t>
            </a:r>
            <a:r>
              <a:rPr lang="en-CA" sz="3200" dirty="0"/>
              <a:t> </a:t>
            </a:r>
            <a:r>
              <a:rPr lang="en-CA" sz="3200" i="1" dirty="0"/>
              <a:t>5 marks</a:t>
            </a:r>
            <a:endParaRPr lang="en-CA" sz="3200" dirty="0"/>
          </a:p>
        </p:txBody>
      </p:sp>
    </p:spTree>
    <p:custDataLst>
      <p:tags r:id="rId1"/>
    </p:custDataLst>
    <p:extLst>
      <p:ext uri="{BB962C8B-B14F-4D97-AF65-F5344CB8AC3E}">
        <p14:creationId xmlns:p14="http://schemas.microsoft.com/office/powerpoint/2010/main" val="1365600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 </a:t>
            </a:r>
            <a:r>
              <a:rPr lang="en-CA" dirty="0" smtClean="0"/>
              <a:t>10</a:t>
            </a:r>
            <a:endParaRPr lang="en-CA" dirty="0"/>
          </a:p>
        </p:txBody>
      </p:sp>
      <p:sp>
        <p:nvSpPr>
          <p:cNvPr id="3" name="Content Placeholder 2"/>
          <p:cNvSpPr>
            <a:spLocks noGrp="1"/>
          </p:cNvSpPr>
          <p:nvPr>
            <p:ph idx="1"/>
          </p:nvPr>
        </p:nvSpPr>
        <p:spPr/>
        <p:txBody>
          <a:bodyPr>
            <a:normAutofit/>
          </a:bodyPr>
          <a:lstStyle/>
          <a:p>
            <a:r>
              <a:rPr lang="en-CA" sz="3200" b="1" dirty="0"/>
              <a:t>(a) Lactase is widely used in food processing. Explain three reasons for converting lactose to glucose and galactose during food processing.</a:t>
            </a:r>
            <a:r>
              <a:rPr lang="en-CA" sz="3200" dirty="0"/>
              <a:t> </a:t>
            </a:r>
            <a:r>
              <a:rPr lang="en-CA" sz="3200" i="1" dirty="0"/>
              <a:t>3 marks</a:t>
            </a:r>
            <a:endParaRPr lang="en-CA" sz="3200" dirty="0"/>
          </a:p>
        </p:txBody>
      </p:sp>
    </p:spTree>
    <p:custDataLst>
      <p:tags r:id="rId1"/>
    </p:custDataLst>
    <p:extLst>
      <p:ext uri="{BB962C8B-B14F-4D97-AF65-F5344CB8AC3E}">
        <p14:creationId xmlns:p14="http://schemas.microsoft.com/office/powerpoint/2010/main" val="123682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 </a:t>
            </a:r>
            <a:r>
              <a:rPr lang="en-CA" dirty="0" smtClean="0"/>
              <a:t>10 </a:t>
            </a:r>
            <a:r>
              <a:rPr lang="en-CA" dirty="0"/>
              <a:t>- Answers</a:t>
            </a:r>
          </a:p>
        </p:txBody>
      </p:sp>
      <p:sp>
        <p:nvSpPr>
          <p:cNvPr id="3" name="Content Placeholder 2"/>
          <p:cNvSpPr>
            <a:spLocks noGrp="1"/>
          </p:cNvSpPr>
          <p:nvPr>
            <p:ph idx="1"/>
          </p:nvPr>
        </p:nvSpPr>
        <p:spPr/>
        <p:txBody>
          <a:bodyPr/>
          <a:lstStyle/>
          <a:p>
            <a:r>
              <a:rPr lang="en-CA" dirty="0"/>
              <a:t>it allows people who are lactose intolerant/have difficulty digesting lactose to consume milk (products);</a:t>
            </a:r>
          </a:p>
          <a:p>
            <a:r>
              <a:rPr lang="en-CA" dirty="0"/>
              <a:t>galactose and glucose taste sweeter than lactose reducing need for additional sweetener (in flavoured milk products);</a:t>
            </a:r>
          </a:p>
          <a:p>
            <a:r>
              <a:rPr lang="en-CA" dirty="0"/>
              <a:t>galactose and glucose are more soluble than lactose / gives smoother texture / reduces </a:t>
            </a:r>
            <a:r>
              <a:rPr lang="en-CA" dirty="0" err="1"/>
              <a:t>crystalization</a:t>
            </a:r>
            <a:r>
              <a:rPr lang="en-CA" dirty="0"/>
              <a:t> in ice cream;</a:t>
            </a:r>
          </a:p>
          <a:p>
            <a:r>
              <a:rPr lang="en-CA" dirty="0"/>
              <a:t>(bacteria) ferment glucose and galactose more rapidly (than lactose) shortening production time (of yoghurt/cottage cheese);</a:t>
            </a:r>
          </a:p>
          <a:p>
            <a:endParaRPr lang="en-CA" dirty="0"/>
          </a:p>
        </p:txBody>
      </p:sp>
    </p:spTree>
    <p:custDataLst>
      <p:tags r:id="rId1"/>
    </p:custDataLst>
    <p:extLst>
      <p:ext uri="{BB962C8B-B14F-4D97-AF65-F5344CB8AC3E}">
        <p14:creationId xmlns:p14="http://schemas.microsoft.com/office/powerpoint/2010/main" val="128036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 </a:t>
            </a:r>
            <a:r>
              <a:rPr lang="en-CA" dirty="0" smtClean="0"/>
              <a:t>10 </a:t>
            </a:r>
            <a:endParaRPr lang="en-CA" dirty="0"/>
          </a:p>
        </p:txBody>
      </p:sp>
      <p:sp>
        <p:nvSpPr>
          <p:cNvPr id="3" name="Content Placeholder 2"/>
          <p:cNvSpPr>
            <a:spLocks noGrp="1"/>
          </p:cNvSpPr>
          <p:nvPr>
            <p:ph idx="1"/>
          </p:nvPr>
        </p:nvSpPr>
        <p:spPr/>
        <p:txBody>
          <a:bodyPr>
            <a:normAutofit/>
          </a:bodyPr>
          <a:lstStyle/>
          <a:p>
            <a:r>
              <a:rPr lang="en-CA" sz="3200" b="1" dirty="0"/>
              <a:t>(b) Simple laboratory experiments show that when the enzyme lactase is mixed with lactose, the initial rate of reaction is highest at 48 °C. In food processing, lactase is used at a much lower temperature, often at 5 °C. Suggest reasons for using lactase at relatively low temperatures.</a:t>
            </a:r>
            <a:r>
              <a:rPr lang="en-CA" sz="3200" dirty="0"/>
              <a:t> </a:t>
            </a:r>
            <a:r>
              <a:rPr lang="en-CA" sz="3200" i="1" dirty="0"/>
              <a:t>2 marks</a:t>
            </a:r>
            <a:endParaRPr lang="en-CA" sz="3200" dirty="0"/>
          </a:p>
        </p:txBody>
      </p:sp>
    </p:spTree>
    <p:custDataLst>
      <p:tags r:id="rId1"/>
    </p:custDataLst>
    <p:extLst>
      <p:ext uri="{BB962C8B-B14F-4D97-AF65-F5344CB8AC3E}">
        <p14:creationId xmlns:p14="http://schemas.microsoft.com/office/powerpoint/2010/main" val="66030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 </a:t>
            </a:r>
            <a:r>
              <a:rPr lang="en-CA" dirty="0" smtClean="0"/>
              <a:t>10 </a:t>
            </a:r>
            <a:r>
              <a:rPr lang="en-CA" dirty="0"/>
              <a:t>- Answers</a:t>
            </a:r>
          </a:p>
        </p:txBody>
      </p:sp>
      <p:sp>
        <p:nvSpPr>
          <p:cNvPr id="3" name="Content Placeholder 2"/>
          <p:cNvSpPr>
            <a:spLocks noGrp="1"/>
          </p:cNvSpPr>
          <p:nvPr>
            <p:ph idx="1"/>
          </p:nvPr>
        </p:nvSpPr>
        <p:spPr/>
        <p:txBody>
          <a:bodyPr/>
          <a:lstStyle/>
          <a:p>
            <a:r>
              <a:rPr lang="en-CA" dirty="0"/>
              <a:t>less denaturation / enzymes last longer at lower temperatures;</a:t>
            </a:r>
          </a:p>
          <a:p>
            <a:r>
              <a:rPr lang="en-CA" dirty="0"/>
              <a:t>lower energy costs / less energy to achieve 5 °C compared to 48 °C;</a:t>
            </a:r>
          </a:p>
          <a:p>
            <a:r>
              <a:rPr lang="en-CA" dirty="0"/>
              <a:t>reduces bacterial growth / reduces (milk) spoilage;</a:t>
            </a:r>
          </a:p>
          <a:p>
            <a:r>
              <a:rPr lang="en-CA" dirty="0"/>
              <a:t>to form products more slowly / to control the rate of reaction;</a:t>
            </a:r>
          </a:p>
          <a:p>
            <a:endParaRPr lang="en-CA" dirty="0"/>
          </a:p>
        </p:txBody>
      </p:sp>
    </p:spTree>
    <p:custDataLst>
      <p:tags r:id="rId1"/>
    </p:custDataLst>
    <p:extLst>
      <p:ext uri="{BB962C8B-B14F-4D97-AF65-F5344CB8AC3E}">
        <p14:creationId xmlns:p14="http://schemas.microsoft.com/office/powerpoint/2010/main" val="110080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 </a:t>
            </a:r>
            <a:r>
              <a:rPr lang="en-CA" dirty="0" smtClean="0"/>
              <a:t>11</a:t>
            </a:r>
            <a:endParaRPr lang="en-CA" dirty="0"/>
          </a:p>
        </p:txBody>
      </p:sp>
      <p:sp>
        <p:nvSpPr>
          <p:cNvPr id="3" name="Content Placeholder 2"/>
          <p:cNvSpPr>
            <a:spLocks noGrp="1"/>
          </p:cNvSpPr>
          <p:nvPr>
            <p:ph idx="1"/>
          </p:nvPr>
        </p:nvSpPr>
        <p:spPr/>
        <p:txBody>
          <a:bodyPr>
            <a:normAutofit/>
          </a:bodyPr>
          <a:lstStyle/>
          <a:p>
            <a:r>
              <a:rPr lang="en-CA" sz="3200" b="1" dirty="0"/>
              <a:t>Outline how enzymes catalyse reactions.</a:t>
            </a:r>
            <a:r>
              <a:rPr lang="en-CA" sz="3200" dirty="0"/>
              <a:t> </a:t>
            </a:r>
            <a:r>
              <a:rPr lang="en-CA" sz="3200" i="1" dirty="0"/>
              <a:t>7 marks</a:t>
            </a:r>
            <a:endParaRPr lang="en-CA" sz="3200" dirty="0"/>
          </a:p>
        </p:txBody>
      </p:sp>
    </p:spTree>
    <p:custDataLst>
      <p:tags r:id="rId1"/>
    </p:custDataLst>
    <p:extLst>
      <p:ext uri="{BB962C8B-B14F-4D97-AF65-F5344CB8AC3E}">
        <p14:creationId xmlns:p14="http://schemas.microsoft.com/office/powerpoint/2010/main" val="169488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 </a:t>
            </a:r>
            <a:r>
              <a:rPr lang="en-CA" dirty="0" smtClean="0"/>
              <a:t>11 </a:t>
            </a:r>
            <a:r>
              <a:rPr lang="en-CA" dirty="0"/>
              <a:t>- Answers</a:t>
            </a:r>
          </a:p>
        </p:txBody>
      </p:sp>
      <p:sp>
        <p:nvSpPr>
          <p:cNvPr id="4" name="Content Placeholder 3"/>
          <p:cNvSpPr>
            <a:spLocks noGrp="1"/>
          </p:cNvSpPr>
          <p:nvPr>
            <p:ph sz="half" idx="1"/>
          </p:nvPr>
        </p:nvSpPr>
        <p:spPr/>
        <p:txBody>
          <a:bodyPr>
            <a:normAutofit fontScale="92500" lnSpcReduction="20000"/>
          </a:bodyPr>
          <a:lstStyle/>
          <a:p>
            <a:r>
              <a:rPr lang="en-CA" dirty="0"/>
              <a:t>they increase rate of (chemical) reaction;</a:t>
            </a:r>
          </a:p>
          <a:p>
            <a:r>
              <a:rPr lang="en-CA" dirty="0"/>
              <a:t>remains unused/unchanged at the end of the reaction;</a:t>
            </a:r>
          </a:p>
          <a:p>
            <a:r>
              <a:rPr lang="en-CA" dirty="0"/>
              <a:t>lower activation energy;</a:t>
            </a:r>
          </a:p>
          <a:p>
            <a:r>
              <a:rPr lang="en-CA" dirty="0"/>
              <a:t>activation energy is energy needed to overcome energy barrier that prevents reaction;</a:t>
            </a:r>
          </a:p>
          <a:p>
            <a:r>
              <a:rPr lang="en-CA" dirty="0"/>
              <a:t>annotated graph showing reaction with and without enzyme;</a:t>
            </a:r>
          </a:p>
          <a:p>
            <a:r>
              <a:rPr lang="en-CA" dirty="0"/>
              <a:t>substrate joins with enzyme at active site;</a:t>
            </a:r>
          </a:p>
        </p:txBody>
      </p:sp>
      <p:sp>
        <p:nvSpPr>
          <p:cNvPr id="5" name="Content Placeholder 4"/>
          <p:cNvSpPr>
            <a:spLocks noGrp="1"/>
          </p:cNvSpPr>
          <p:nvPr>
            <p:ph sz="half" idx="2"/>
          </p:nvPr>
        </p:nvSpPr>
        <p:spPr/>
        <p:txBody>
          <a:bodyPr>
            <a:normAutofit fontScale="92500" lnSpcReduction="20000"/>
          </a:bodyPr>
          <a:lstStyle/>
          <a:p>
            <a:r>
              <a:rPr lang="en-CA" dirty="0"/>
              <a:t>to form enzyme-substrate complex;</a:t>
            </a:r>
          </a:p>
          <a:p>
            <a:r>
              <a:rPr lang="en-CA" dirty="0"/>
              <a:t>active site/enzyme (usually) specific for a particular substrate;</a:t>
            </a:r>
          </a:p>
          <a:p>
            <a:r>
              <a:rPr lang="en-CA" dirty="0"/>
              <a:t>enzyme binding with substrate brings reactants closer together to facilitate chemical</a:t>
            </a:r>
          </a:p>
          <a:p>
            <a:r>
              <a:rPr lang="en-CA" dirty="0"/>
              <a:t>reactions (such as electron transfer);</a:t>
            </a:r>
          </a:p>
          <a:p>
            <a:r>
              <a:rPr lang="en-CA" dirty="0"/>
              <a:t>induced fit model / change in enzyme conformation (when enzyme-substrate/ES complex forms);</a:t>
            </a:r>
          </a:p>
          <a:p>
            <a:r>
              <a:rPr lang="en-CA" dirty="0"/>
              <a:t>making the substrate more reactive;</a:t>
            </a:r>
          </a:p>
        </p:txBody>
      </p:sp>
    </p:spTree>
    <p:custDataLst>
      <p:tags r:id="rId1"/>
    </p:custDataLst>
    <p:extLst>
      <p:ext uri="{BB962C8B-B14F-4D97-AF65-F5344CB8AC3E}">
        <p14:creationId xmlns:p14="http://schemas.microsoft.com/office/powerpoint/2010/main" val="105511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 12</a:t>
            </a:r>
            <a:endParaRPr lang="en-CA" dirty="0"/>
          </a:p>
        </p:txBody>
      </p:sp>
      <p:sp>
        <p:nvSpPr>
          <p:cNvPr id="3" name="Content Placeholder 2"/>
          <p:cNvSpPr>
            <a:spLocks noGrp="1"/>
          </p:cNvSpPr>
          <p:nvPr>
            <p:ph idx="1"/>
          </p:nvPr>
        </p:nvSpPr>
        <p:spPr/>
        <p:txBody>
          <a:bodyPr>
            <a:normAutofit/>
          </a:bodyPr>
          <a:lstStyle/>
          <a:p>
            <a:r>
              <a:rPr lang="en-CA" sz="3200" b="1" dirty="0"/>
              <a:t>Explain the effect of pH on enzyme activity.</a:t>
            </a:r>
            <a:r>
              <a:rPr lang="en-CA" sz="3200" dirty="0"/>
              <a:t> </a:t>
            </a:r>
            <a:r>
              <a:rPr lang="en-CA" sz="3200" i="1" dirty="0"/>
              <a:t>3 marks</a:t>
            </a:r>
            <a:endParaRPr lang="en-CA" sz="3200" dirty="0"/>
          </a:p>
        </p:txBody>
      </p:sp>
    </p:spTree>
    <p:custDataLst>
      <p:tags r:id="rId1"/>
    </p:custDataLst>
    <p:extLst>
      <p:ext uri="{BB962C8B-B14F-4D97-AF65-F5344CB8AC3E}">
        <p14:creationId xmlns:p14="http://schemas.microsoft.com/office/powerpoint/2010/main" val="2587752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 </a:t>
            </a:r>
            <a:r>
              <a:rPr lang="en-CA" dirty="0" smtClean="0"/>
              <a:t>12 </a:t>
            </a:r>
            <a:r>
              <a:rPr lang="en-CA" dirty="0"/>
              <a:t>- Answers</a:t>
            </a:r>
          </a:p>
        </p:txBody>
      </p:sp>
      <p:sp>
        <p:nvSpPr>
          <p:cNvPr id="3" name="Content Placeholder 2"/>
          <p:cNvSpPr>
            <a:spLocks noGrp="1"/>
          </p:cNvSpPr>
          <p:nvPr>
            <p:ph idx="1"/>
          </p:nvPr>
        </p:nvSpPr>
        <p:spPr/>
        <p:txBody>
          <a:bodyPr/>
          <a:lstStyle/>
          <a:p>
            <a:r>
              <a:rPr lang="en-CA" dirty="0"/>
              <a:t>enzymes have an optimal pH</a:t>
            </a:r>
          </a:p>
          <a:p>
            <a:r>
              <a:rPr lang="en-CA" dirty="0"/>
              <a:t>lower activity above and below optimum pH / graph showing this</a:t>
            </a:r>
          </a:p>
          <a:p>
            <a:r>
              <a:rPr lang="en-CA" dirty="0"/>
              <a:t>too acidic / base pH can denature enzyme</a:t>
            </a:r>
          </a:p>
          <a:p>
            <a:r>
              <a:rPr lang="en-CA" dirty="0"/>
              <a:t>change shape of active site / tertiary structure altered</a:t>
            </a:r>
          </a:p>
          <a:p>
            <a:r>
              <a:rPr lang="en-CA" dirty="0"/>
              <a:t>substrate cannot bind to active site / enzyme-substrate complex cannot form</a:t>
            </a:r>
          </a:p>
          <a:p>
            <a:r>
              <a:rPr lang="en-CA" dirty="0"/>
              <a:t>hydrogen / ionic bonds in the enzyme / active site are broken / altered</a:t>
            </a:r>
          </a:p>
        </p:txBody>
      </p:sp>
    </p:spTree>
    <p:custDataLst>
      <p:tags r:id="rId1"/>
    </p:custDataLst>
    <p:extLst>
      <p:ext uri="{BB962C8B-B14F-4D97-AF65-F5344CB8AC3E}">
        <p14:creationId xmlns:p14="http://schemas.microsoft.com/office/powerpoint/2010/main" val="47272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 </a:t>
            </a:r>
            <a:r>
              <a:rPr lang="en-CA" dirty="0" smtClean="0"/>
              <a:t>13</a:t>
            </a:r>
            <a:endParaRPr lang="en-CA" dirty="0"/>
          </a:p>
        </p:txBody>
      </p:sp>
      <p:sp>
        <p:nvSpPr>
          <p:cNvPr id="3" name="Content Placeholder 2"/>
          <p:cNvSpPr>
            <a:spLocks noGrp="1"/>
          </p:cNvSpPr>
          <p:nvPr>
            <p:ph idx="1"/>
          </p:nvPr>
        </p:nvSpPr>
        <p:spPr/>
        <p:txBody>
          <a:bodyPr>
            <a:normAutofit/>
          </a:bodyPr>
          <a:lstStyle/>
          <a:p>
            <a:r>
              <a:rPr lang="en-CA" sz="3200" b="1" dirty="0"/>
              <a:t>Compare the induced fit model of enzyme activity with the lock and key model.</a:t>
            </a:r>
            <a:r>
              <a:rPr lang="en-CA" sz="3200" dirty="0"/>
              <a:t> </a:t>
            </a:r>
            <a:r>
              <a:rPr lang="en-CA" sz="3200" i="1" dirty="0"/>
              <a:t>4 marks</a:t>
            </a:r>
            <a:endParaRPr lang="en-CA" sz="3200" dirty="0"/>
          </a:p>
        </p:txBody>
      </p:sp>
    </p:spTree>
    <p:custDataLst>
      <p:tags r:id="rId1"/>
    </p:custDataLst>
    <p:extLst>
      <p:ext uri="{BB962C8B-B14F-4D97-AF65-F5344CB8AC3E}">
        <p14:creationId xmlns:p14="http://schemas.microsoft.com/office/powerpoint/2010/main" val="1113198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 </a:t>
            </a:r>
            <a:r>
              <a:rPr lang="en-CA" dirty="0" smtClean="0"/>
              <a:t>13 - Answers</a:t>
            </a:r>
            <a:endParaRPr lang="en-CA" dirty="0"/>
          </a:p>
        </p:txBody>
      </p:sp>
      <p:sp>
        <p:nvSpPr>
          <p:cNvPr id="3" name="Content Placeholder 2"/>
          <p:cNvSpPr>
            <a:spLocks noGrp="1"/>
          </p:cNvSpPr>
          <p:nvPr>
            <p:ph idx="1"/>
          </p:nvPr>
        </p:nvSpPr>
        <p:spPr/>
        <p:txBody>
          <a:bodyPr>
            <a:normAutofit fontScale="92500" lnSpcReduction="10000"/>
          </a:bodyPr>
          <a:lstStyle/>
          <a:p>
            <a:r>
              <a:rPr lang="en-CA" dirty="0"/>
              <a:t>in both models substrate binds to active site</a:t>
            </a:r>
          </a:p>
          <a:p>
            <a:r>
              <a:rPr lang="en-CA" dirty="0"/>
              <a:t>substrate fits active site exactly in lock and key, whereas fit is not exact in induced fit</a:t>
            </a:r>
          </a:p>
          <a:p>
            <a:r>
              <a:rPr lang="en-CA" dirty="0"/>
              <a:t>substrate / active site changes shape in induced fit, whereas active site does not change shape in lock and key</a:t>
            </a:r>
          </a:p>
          <a:p>
            <a:r>
              <a:rPr lang="en-CA" dirty="0"/>
              <a:t>in both models an enzyme - substrate complex is formed</a:t>
            </a:r>
          </a:p>
          <a:p>
            <a:r>
              <a:rPr lang="en-CA" dirty="0"/>
              <a:t>in lock and key binding reduces activation energy, whereas in the induced fit change to substrate reduces activation energy</a:t>
            </a:r>
          </a:p>
          <a:p>
            <a:r>
              <a:rPr lang="en-CA" dirty="0"/>
              <a:t>lock and key model explains narrow specificity, whereas induced fit allows broader specificity</a:t>
            </a:r>
          </a:p>
          <a:p>
            <a:r>
              <a:rPr lang="en-CA" dirty="0"/>
              <a:t>induced fit explains competitive inhibition, whereas lock and key does not</a:t>
            </a:r>
          </a:p>
          <a:p>
            <a:endParaRPr lang="en-CA" dirty="0"/>
          </a:p>
        </p:txBody>
      </p:sp>
    </p:spTree>
    <p:custDataLst>
      <p:tags r:id="rId1"/>
    </p:custDataLst>
    <p:extLst>
      <p:ext uri="{BB962C8B-B14F-4D97-AF65-F5344CB8AC3E}">
        <p14:creationId xmlns:p14="http://schemas.microsoft.com/office/powerpoint/2010/main" val="10299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 1 - Answers</a:t>
            </a:r>
            <a:endParaRPr lang="en-CA" dirty="0"/>
          </a:p>
        </p:txBody>
      </p:sp>
      <p:sp>
        <p:nvSpPr>
          <p:cNvPr id="3" name="Content Placeholder 2"/>
          <p:cNvSpPr>
            <a:spLocks noGrp="1"/>
          </p:cNvSpPr>
          <p:nvPr>
            <p:ph idx="1"/>
          </p:nvPr>
        </p:nvSpPr>
        <p:spPr/>
        <p:txBody>
          <a:bodyPr>
            <a:normAutofit fontScale="92500" lnSpcReduction="20000"/>
          </a:bodyPr>
          <a:lstStyle/>
          <a:p>
            <a:r>
              <a:rPr lang="en-CA" dirty="0"/>
              <a:t>water has a high specific heat capacity;</a:t>
            </a:r>
          </a:p>
          <a:p>
            <a:r>
              <a:rPr lang="en-CA" dirty="0"/>
              <a:t>a large amount of heat causes a small increase in temperature;</a:t>
            </a:r>
          </a:p>
          <a:p>
            <a:r>
              <a:rPr lang="en-CA" dirty="0"/>
              <a:t>water has a high latent heat of vaporization;</a:t>
            </a:r>
          </a:p>
          <a:p>
            <a:r>
              <a:rPr lang="en-CA" dirty="0"/>
              <a:t>a large amount of heat energy is needed to vaporize/evaporate water;</a:t>
            </a:r>
          </a:p>
          <a:p>
            <a:r>
              <a:rPr lang="en-CA" dirty="0"/>
              <a:t>hydrogen bonds between water molecules make them cohesive/stick together;</a:t>
            </a:r>
          </a:p>
          <a:p>
            <a:r>
              <a:rPr lang="en-CA" dirty="0"/>
              <a:t>this gives water a high surface tension / explains how water rises up xylem;</a:t>
            </a:r>
          </a:p>
          <a:p>
            <a:r>
              <a:rPr lang="en-CA" dirty="0"/>
              <a:t>water molecules are polar;</a:t>
            </a:r>
          </a:p>
          <a:p>
            <a:r>
              <a:rPr lang="en-CA" dirty="0"/>
              <a:t>this makes water a good solvent;</a:t>
            </a:r>
          </a:p>
          <a:p>
            <a:r>
              <a:rPr lang="en-CA" i="1" dirty="0"/>
              <a:t>Award 4 max if thermal, cohesive and solvent properties are not all mentioned.</a:t>
            </a:r>
            <a:endParaRPr lang="en-CA" dirty="0"/>
          </a:p>
        </p:txBody>
      </p:sp>
    </p:spTree>
    <p:custDataLst>
      <p:tags r:id="rId1"/>
    </p:custDataLst>
    <p:extLst>
      <p:ext uri="{BB962C8B-B14F-4D97-AF65-F5344CB8AC3E}">
        <p14:creationId xmlns:p14="http://schemas.microsoft.com/office/powerpoint/2010/main" val="257445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 </a:t>
            </a:r>
            <a:r>
              <a:rPr lang="en-CA" dirty="0" smtClean="0"/>
              <a:t>14</a:t>
            </a:r>
            <a:endParaRPr lang="en-CA" dirty="0"/>
          </a:p>
        </p:txBody>
      </p:sp>
      <p:sp>
        <p:nvSpPr>
          <p:cNvPr id="3" name="Content Placeholder 2"/>
          <p:cNvSpPr>
            <a:spLocks noGrp="1"/>
          </p:cNvSpPr>
          <p:nvPr>
            <p:ph idx="1"/>
          </p:nvPr>
        </p:nvSpPr>
        <p:spPr/>
        <p:txBody>
          <a:bodyPr>
            <a:normAutofit/>
          </a:bodyPr>
          <a:lstStyle/>
          <a:p>
            <a:r>
              <a:rPr lang="en-CA" sz="3200" b="1" dirty="0"/>
              <a:t>Draw graphs to show the effect of enzymes on the activation energy of chemical reactions</a:t>
            </a:r>
            <a:r>
              <a:rPr lang="en-CA" sz="3200" dirty="0"/>
              <a:t> </a:t>
            </a:r>
            <a:r>
              <a:rPr lang="en-CA" sz="3200" i="1" dirty="0"/>
              <a:t>5 marks</a:t>
            </a:r>
            <a:endParaRPr lang="en-CA" sz="3200" dirty="0"/>
          </a:p>
        </p:txBody>
      </p:sp>
    </p:spTree>
    <p:custDataLst>
      <p:tags r:id="rId1"/>
    </p:custDataLst>
    <p:extLst>
      <p:ext uri="{BB962C8B-B14F-4D97-AF65-F5344CB8AC3E}">
        <p14:creationId xmlns:p14="http://schemas.microsoft.com/office/powerpoint/2010/main" val="186325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 </a:t>
            </a:r>
            <a:r>
              <a:rPr lang="en-CA" dirty="0" smtClean="0"/>
              <a:t>14 </a:t>
            </a:r>
            <a:r>
              <a:rPr lang="en-CA" dirty="0"/>
              <a:t>- Answers</a:t>
            </a:r>
          </a:p>
        </p:txBody>
      </p:sp>
      <p:sp>
        <p:nvSpPr>
          <p:cNvPr id="3" name="Content Placeholder 2"/>
          <p:cNvSpPr>
            <a:spLocks noGrp="1"/>
          </p:cNvSpPr>
          <p:nvPr>
            <p:ph idx="1"/>
          </p:nvPr>
        </p:nvSpPr>
        <p:spPr/>
        <p:txBody>
          <a:bodyPr>
            <a:normAutofit fontScale="92500" lnSpcReduction="10000"/>
          </a:bodyPr>
          <a:lstStyle/>
          <a:p>
            <a:r>
              <a:rPr lang="en-CA" i="1" dirty="0"/>
              <a:t>(for the first graph, which may be either exothermic or endothermic, award up to 1 mark for any of the following, up to 4 marks)</a:t>
            </a:r>
            <a:endParaRPr lang="en-CA" dirty="0"/>
          </a:p>
          <a:p>
            <a:r>
              <a:rPr lang="en-CA" dirty="0"/>
              <a:t>vertical axis with energy label </a:t>
            </a:r>
            <a:r>
              <a:rPr lang="en-CA" b="1" dirty="0"/>
              <a:t>and</a:t>
            </a:r>
            <a:r>
              <a:rPr lang="en-CA" dirty="0"/>
              <a:t> horizontal axis with time label</a:t>
            </a:r>
          </a:p>
          <a:p>
            <a:r>
              <a:rPr lang="en-CA" dirty="0"/>
              <a:t>labels showing reactant / substrate and product</a:t>
            </a:r>
          </a:p>
          <a:p>
            <a:r>
              <a:rPr lang="en-CA" dirty="0"/>
              <a:t>labeled line showing correct shape and curve without enzyme</a:t>
            </a:r>
          </a:p>
          <a:p>
            <a:r>
              <a:rPr lang="en-CA" dirty="0"/>
              <a:t>labeled line showing correct shape and curve with enzyme</a:t>
            </a:r>
          </a:p>
          <a:p>
            <a:r>
              <a:rPr lang="en-CA" dirty="0"/>
              <a:t>labels for activation energy with </a:t>
            </a:r>
            <a:r>
              <a:rPr lang="en-CA" b="1" dirty="0"/>
              <a:t>and</a:t>
            </a:r>
            <a:r>
              <a:rPr lang="en-CA" dirty="0"/>
              <a:t> without enzymes</a:t>
            </a:r>
          </a:p>
          <a:p>
            <a:r>
              <a:rPr lang="en-CA" i="1" dirty="0"/>
              <a:t>(Award 1 mark for a second graph which shows the correct curves for an endergonic reaction if the first graph was exothermic or vice versa. For the second graph, no marks will be awarded for labels)</a:t>
            </a:r>
            <a:endParaRPr lang="en-CA" dirty="0"/>
          </a:p>
          <a:p>
            <a:endParaRPr lang="en-CA" dirty="0"/>
          </a:p>
        </p:txBody>
      </p:sp>
    </p:spTree>
    <p:custDataLst>
      <p:tags r:id="rId1"/>
    </p:custDataLst>
    <p:extLst>
      <p:ext uri="{BB962C8B-B14F-4D97-AF65-F5344CB8AC3E}">
        <p14:creationId xmlns:p14="http://schemas.microsoft.com/office/powerpoint/2010/main" val="232563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 </a:t>
            </a:r>
            <a:r>
              <a:rPr lang="en-CA" dirty="0" smtClean="0"/>
              <a:t>15</a:t>
            </a:r>
            <a:endParaRPr lang="en-CA" dirty="0"/>
          </a:p>
        </p:txBody>
      </p:sp>
      <p:sp>
        <p:nvSpPr>
          <p:cNvPr id="3" name="Content Placeholder 2"/>
          <p:cNvSpPr>
            <a:spLocks noGrp="1"/>
          </p:cNvSpPr>
          <p:nvPr>
            <p:ph idx="1"/>
          </p:nvPr>
        </p:nvSpPr>
        <p:spPr/>
        <p:txBody>
          <a:bodyPr>
            <a:normAutofit/>
          </a:bodyPr>
          <a:lstStyle/>
          <a:p>
            <a:r>
              <a:rPr lang="en-CA" sz="3200" b="1" dirty="0"/>
              <a:t>Explain, using one named example, the effect of a competitive inhibitor on enzyme activity.</a:t>
            </a:r>
            <a:r>
              <a:rPr lang="en-CA" sz="3200" dirty="0"/>
              <a:t> </a:t>
            </a:r>
            <a:r>
              <a:rPr lang="en-CA" sz="3200" i="1" dirty="0"/>
              <a:t>6 marks</a:t>
            </a:r>
            <a:endParaRPr lang="en-CA" sz="3200" dirty="0"/>
          </a:p>
        </p:txBody>
      </p:sp>
    </p:spTree>
    <p:custDataLst>
      <p:tags r:id="rId1"/>
    </p:custDataLst>
    <p:extLst>
      <p:ext uri="{BB962C8B-B14F-4D97-AF65-F5344CB8AC3E}">
        <p14:creationId xmlns:p14="http://schemas.microsoft.com/office/powerpoint/2010/main" val="1743647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 </a:t>
            </a:r>
            <a:r>
              <a:rPr lang="en-CA" dirty="0" smtClean="0"/>
              <a:t>15 </a:t>
            </a:r>
            <a:r>
              <a:rPr lang="en-CA" dirty="0"/>
              <a:t>- Answers</a:t>
            </a:r>
          </a:p>
        </p:txBody>
      </p:sp>
      <p:sp>
        <p:nvSpPr>
          <p:cNvPr id="3" name="Content Placeholder 2"/>
          <p:cNvSpPr>
            <a:spLocks noGrp="1"/>
          </p:cNvSpPr>
          <p:nvPr>
            <p:ph idx="1"/>
          </p:nvPr>
        </p:nvSpPr>
        <p:spPr/>
        <p:txBody>
          <a:bodyPr>
            <a:normAutofit fontScale="92500" lnSpcReduction="20000"/>
          </a:bodyPr>
          <a:lstStyle/>
          <a:p>
            <a:r>
              <a:rPr lang="en-CA" dirty="0"/>
              <a:t>competitive inhibitor has similar shape/structure to the substrate</a:t>
            </a:r>
          </a:p>
          <a:p>
            <a:r>
              <a:rPr lang="en-CA" dirty="0"/>
              <a:t>therefore it fits to the active site</a:t>
            </a:r>
          </a:p>
          <a:p>
            <a:r>
              <a:rPr lang="en-CA" dirty="0"/>
              <a:t>no reaction is catalyzed so the inhibitor remains bound</a:t>
            </a:r>
          </a:p>
          <a:p>
            <a:r>
              <a:rPr lang="en-CA" dirty="0"/>
              <a:t>substrate cannot bind as long as the inhibitor remains bound</a:t>
            </a:r>
          </a:p>
          <a:p>
            <a:r>
              <a:rPr lang="en-CA" dirty="0"/>
              <a:t>only one active site per enzyme molecule</a:t>
            </a:r>
          </a:p>
          <a:p>
            <a:r>
              <a:rPr lang="en-CA" dirty="0"/>
              <a:t>substrate and inhibitor compete for the active site</a:t>
            </a:r>
          </a:p>
          <a:p>
            <a:r>
              <a:rPr lang="en-CA" dirty="0"/>
              <a:t>therefore high substrate concentrations can overcome the inhibition</a:t>
            </a:r>
          </a:p>
          <a:p>
            <a:r>
              <a:rPr lang="en-CA" dirty="0"/>
              <a:t>as substrate is used up ratio of inhibitor to substrate rises</a:t>
            </a:r>
          </a:p>
          <a:p>
            <a:r>
              <a:rPr lang="en-CA" dirty="0"/>
              <a:t>named example of inhibitor plus inhibited enzyme / process / substrate</a:t>
            </a:r>
          </a:p>
          <a:p>
            <a:endParaRPr lang="en-CA" dirty="0"/>
          </a:p>
        </p:txBody>
      </p:sp>
    </p:spTree>
    <p:custDataLst>
      <p:tags r:id="rId1"/>
    </p:custDataLst>
    <p:extLst>
      <p:ext uri="{BB962C8B-B14F-4D97-AF65-F5344CB8AC3E}">
        <p14:creationId xmlns:p14="http://schemas.microsoft.com/office/powerpoint/2010/main" val="4214614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 </a:t>
            </a:r>
            <a:r>
              <a:rPr lang="en-CA" dirty="0" smtClean="0"/>
              <a:t>16</a:t>
            </a:r>
            <a:endParaRPr lang="en-CA" dirty="0"/>
          </a:p>
        </p:txBody>
      </p:sp>
      <p:sp>
        <p:nvSpPr>
          <p:cNvPr id="3" name="Content Placeholder 2"/>
          <p:cNvSpPr>
            <a:spLocks noGrp="1"/>
          </p:cNvSpPr>
          <p:nvPr>
            <p:ph idx="1"/>
          </p:nvPr>
        </p:nvSpPr>
        <p:spPr/>
        <p:txBody>
          <a:bodyPr>
            <a:normAutofit/>
          </a:bodyPr>
          <a:lstStyle/>
          <a:p>
            <a:r>
              <a:rPr lang="en-CA" sz="3200" b="1" dirty="0"/>
              <a:t>Outline enzyme-substrate specificity</a:t>
            </a:r>
            <a:r>
              <a:rPr lang="en-CA" sz="3200" dirty="0"/>
              <a:t> </a:t>
            </a:r>
            <a:r>
              <a:rPr lang="en-CA" sz="3200" i="1" dirty="0"/>
              <a:t>5 marks</a:t>
            </a:r>
            <a:endParaRPr lang="en-CA" sz="3200" dirty="0"/>
          </a:p>
        </p:txBody>
      </p:sp>
    </p:spTree>
    <p:custDataLst>
      <p:tags r:id="rId1"/>
    </p:custDataLst>
    <p:extLst>
      <p:ext uri="{BB962C8B-B14F-4D97-AF65-F5344CB8AC3E}">
        <p14:creationId xmlns:p14="http://schemas.microsoft.com/office/powerpoint/2010/main" val="245843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 </a:t>
            </a:r>
            <a:r>
              <a:rPr lang="en-CA" dirty="0" smtClean="0"/>
              <a:t>16 </a:t>
            </a:r>
            <a:r>
              <a:rPr lang="en-CA" dirty="0"/>
              <a:t>- Answers</a:t>
            </a:r>
          </a:p>
        </p:txBody>
      </p:sp>
      <p:sp>
        <p:nvSpPr>
          <p:cNvPr id="3" name="Content Placeholder 2"/>
          <p:cNvSpPr>
            <a:spLocks noGrp="1"/>
          </p:cNvSpPr>
          <p:nvPr>
            <p:ph idx="1"/>
          </p:nvPr>
        </p:nvSpPr>
        <p:spPr/>
        <p:txBody>
          <a:bodyPr>
            <a:normAutofit lnSpcReduction="10000"/>
          </a:bodyPr>
          <a:lstStyle/>
          <a:p>
            <a:r>
              <a:rPr lang="en-CA" i="1" dirty="0"/>
              <a:t>active site</a:t>
            </a:r>
            <a:r>
              <a:rPr lang="en-CA" dirty="0"/>
              <a:t> of enzyme binds to specific </a:t>
            </a:r>
            <a:r>
              <a:rPr lang="en-CA" i="1" dirty="0"/>
              <a:t>substrate</a:t>
            </a:r>
            <a:endParaRPr lang="en-CA" dirty="0"/>
          </a:p>
          <a:p>
            <a:r>
              <a:rPr lang="en-CA" dirty="0"/>
              <a:t>shape of the active site and substrate fit/complement each other</a:t>
            </a:r>
          </a:p>
          <a:p>
            <a:r>
              <a:rPr lang="en-CA" i="1" dirty="0"/>
              <a:t>lock and key</a:t>
            </a:r>
            <a:r>
              <a:rPr lang="en-CA" dirty="0"/>
              <a:t> model</a:t>
            </a:r>
          </a:p>
          <a:p>
            <a:r>
              <a:rPr lang="en-CA" dirty="0"/>
              <a:t>chemical properties of substrate and enzyme attract/opposite charges</a:t>
            </a:r>
          </a:p>
          <a:p>
            <a:r>
              <a:rPr lang="en-CA" dirty="0"/>
              <a:t>enzyme/active site is not rigid and substrate can induce slight changes in shape</a:t>
            </a:r>
          </a:p>
          <a:p>
            <a:r>
              <a:rPr lang="en-CA" dirty="0"/>
              <a:t>allows substrates of similar structure to bind with same enzyme</a:t>
            </a:r>
          </a:p>
          <a:p>
            <a:r>
              <a:rPr lang="en-CA" i="1" dirty="0"/>
              <a:t>induced fit</a:t>
            </a:r>
            <a:endParaRPr lang="en-CA" dirty="0"/>
          </a:p>
          <a:p>
            <a:r>
              <a:rPr lang="en-CA" dirty="0"/>
              <a:t>causes weakening of bonds in substrate to lower activation energy</a:t>
            </a:r>
          </a:p>
        </p:txBody>
      </p:sp>
    </p:spTree>
    <p:custDataLst>
      <p:tags r:id="rId1"/>
    </p:custDataLst>
    <p:extLst>
      <p:ext uri="{BB962C8B-B14F-4D97-AF65-F5344CB8AC3E}">
        <p14:creationId xmlns:p14="http://schemas.microsoft.com/office/powerpoint/2010/main" val="411821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 </a:t>
            </a:r>
            <a:r>
              <a:rPr lang="en-CA" dirty="0" smtClean="0"/>
              <a:t>17</a:t>
            </a:r>
            <a:endParaRPr lang="en-CA" dirty="0"/>
          </a:p>
        </p:txBody>
      </p:sp>
      <p:sp>
        <p:nvSpPr>
          <p:cNvPr id="3" name="Content Placeholder 2"/>
          <p:cNvSpPr>
            <a:spLocks noGrp="1"/>
          </p:cNvSpPr>
          <p:nvPr>
            <p:ph idx="1"/>
          </p:nvPr>
        </p:nvSpPr>
        <p:spPr/>
        <p:txBody>
          <a:bodyPr>
            <a:normAutofit/>
          </a:bodyPr>
          <a:lstStyle/>
          <a:p>
            <a:r>
              <a:rPr lang="en-CA" sz="3200" b="1" dirty="0"/>
              <a:t>Explain how proteins act as enzymes, including control by feedback inhibition in allosteric enzymes.</a:t>
            </a:r>
            <a:r>
              <a:rPr lang="en-CA" sz="3200" dirty="0"/>
              <a:t> </a:t>
            </a:r>
            <a:r>
              <a:rPr lang="en-CA" sz="3200" i="1" dirty="0"/>
              <a:t>9 marks</a:t>
            </a:r>
            <a:endParaRPr lang="en-CA" sz="3200" dirty="0"/>
          </a:p>
        </p:txBody>
      </p:sp>
    </p:spTree>
    <p:custDataLst>
      <p:tags r:id="rId1"/>
    </p:custDataLst>
    <p:extLst>
      <p:ext uri="{BB962C8B-B14F-4D97-AF65-F5344CB8AC3E}">
        <p14:creationId xmlns:p14="http://schemas.microsoft.com/office/powerpoint/2010/main" val="41830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 </a:t>
            </a:r>
            <a:r>
              <a:rPr lang="en-CA" dirty="0" smtClean="0"/>
              <a:t>17 </a:t>
            </a:r>
            <a:r>
              <a:rPr lang="en-CA" dirty="0"/>
              <a:t>- Answers</a:t>
            </a:r>
          </a:p>
        </p:txBody>
      </p:sp>
      <p:sp>
        <p:nvSpPr>
          <p:cNvPr id="4" name="Content Placeholder 3"/>
          <p:cNvSpPr>
            <a:spLocks noGrp="1"/>
          </p:cNvSpPr>
          <p:nvPr>
            <p:ph sz="half" idx="1"/>
          </p:nvPr>
        </p:nvSpPr>
        <p:spPr/>
        <p:txBody>
          <a:bodyPr>
            <a:normAutofit fontScale="70000" lnSpcReduction="20000"/>
          </a:bodyPr>
          <a:lstStyle/>
          <a:p>
            <a:r>
              <a:rPr lang="en-CA" dirty="0"/>
              <a:t>enzymes are globular proteins</a:t>
            </a:r>
          </a:p>
          <a:p>
            <a:r>
              <a:rPr lang="en-CA" dirty="0"/>
              <a:t>there is an active site</a:t>
            </a:r>
          </a:p>
          <a:p>
            <a:r>
              <a:rPr lang="en-CA" dirty="0"/>
              <a:t>substrate(s) binds to active site</a:t>
            </a:r>
          </a:p>
          <a:p>
            <a:r>
              <a:rPr lang="en-CA" dirty="0"/>
              <a:t>shape of substrate (and active site) changed / induced fit</a:t>
            </a:r>
          </a:p>
          <a:p>
            <a:r>
              <a:rPr lang="en-CA" dirty="0"/>
              <a:t>bonds in substrate weakened</a:t>
            </a:r>
          </a:p>
          <a:p>
            <a:r>
              <a:rPr lang="en-CA" dirty="0"/>
              <a:t>activation energy reduced</a:t>
            </a:r>
          </a:p>
          <a:p>
            <a:r>
              <a:rPr lang="en-CA" dirty="0"/>
              <a:t>sketch of energy levels in a reaction to show reduced activation energy</a:t>
            </a:r>
          </a:p>
          <a:p>
            <a:r>
              <a:rPr lang="en-CA" dirty="0"/>
              <a:t>in feedback inhibition a (end) product binds to the enzyme</a:t>
            </a:r>
          </a:p>
          <a:p>
            <a:endParaRPr lang="en-CA" dirty="0"/>
          </a:p>
        </p:txBody>
      </p:sp>
      <p:sp>
        <p:nvSpPr>
          <p:cNvPr id="5" name="Content Placeholder 4"/>
          <p:cNvSpPr>
            <a:spLocks noGrp="1"/>
          </p:cNvSpPr>
          <p:nvPr>
            <p:ph sz="half" idx="2"/>
          </p:nvPr>
        </p:nvSpPr>
        <p:spPr/>
        <p:txBody>
          <a:bodyPr>
            <a:normAutofit fontScale="70000" lnSpcReduction="20000"/>
          </a:bodyPr>
          <a:lstStyle/>
          <a:p>
            <a:r>
              <a:rPr lang="en-CA" dirty="0"/>
              <a:t>end-product is a substance produced in last / later stage of a pathway</a:t>
            </a:r>
          </a:p>
          <a:p>
            <a:r>
              <a:rPr lang="en-CA" dirty="0"/>
              <a:t>modulator / inhibitor / effector / product binds at the allosteric site / site away from the active site</a:t>
            </a:r>
          </a:p>
          <a:p>
            <a:r>
              <a:rPr lang="en-CA" dirty="0"/>
              <a:t>binding causes the enzyme / active site to change shape</a:t>
            </a:r>
          </a:p>
          <a:p>
            <a:r>
              <a:rPr lang="en-CA" dirty="0"/>
              <a:t>substrate no longer fits the active site</a:t>
            </a:r>
          </a:p>
          <a:p>
            <a:r>
              <a:rPr lang="en-CA" dirty="0"/>
              <a:t>the higher the concentration of end-product the lower the enzyme activity</a:t>
            </a:r>
          </a:p>
          <a:p>
            <a:r>
              <a:rPr lang="en-CA" dirty="0"/>
              <a:t>enzyme catalyzes the first / early reaction in pathway so whole pathway is inhibited</a:t>
            </a:r>
          </a:p>
          <a:p>
            <a:r>
              <a:rPr lang="en-CA" dirty="0"/>
              <a:t>prevents build-up of intermediates</a:t>
            </a:r>
          </a:p>
          <a:p>
            <a:r>
              <a:rPr lang="en-CA" dirty="0"/>
              <a:t>allosteric inhibition is non-competitive</a:t>
            </a:r>
          </a:p>
        </p:txBody>
      </p:sp>
    </p:spTree>
    <p:custDataLst>
      <p:tags r:id="rId1"/>
    </p:custDataLst>
    <p:extLst>
      <p:ext uri="{BB962C8B-B14F-4D97-AF65-F5344CB8AC3E}">
        <p14:creationId xmlns:p14="http://schemas.microsoft.com/office/powerpoint/2010/main" val="176505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 </a:t>
            </a:r>
            <a:r>
              <a:rPr lang="en-CA" dirty="0" smtClean="0"/>
              <a:t>2</a:t>
            </a:r>
            <a:endParaRPr lang="en-CA" dirty="0"/>
          </a:p>
        </p:txBody>
      </p:sp>
      <p:sp>
        <p:nvSpPr>
          <p:cNvPr id="3" name="Content Placeholder 2"/>
          <p:cNvSpPr>
            <a:spLocks noGrp="1"/>
          </p:cNvSpPr>
          <p:nvPr>
            <p:ph idx="1"/>
          </p:nvPr>
        </p:nvSpPr>
        <p:spPr/>
        <p:txBody>
          <a:bodyPr>
            <a:normAutofit/>
          </a:bodyPr>
          <a:lstStyle/>
          <a:p>
            <a:r>
              <a:rPr lang="en-CA" sz="3200" b="1" dirty="0"/>
              <a:t>Describe the significance of water to living organisms.</a:t>
            </a:r>
            <a:r>
              <a:rPr lang="en-CA" sz="3200" dirty="0"/>
              <a:t> </a:t>
            </a:r>
            <a:r>
              <a:rPr lang="en-CA" sz="3200" i="1" dirty="0"/>
              <a:t>6 marks</a:t>
            </a:r>
            <a:endParaRPr lang="en-CA" sz="3200" dirty="0"/>
          </a:p>
        </p:txBody>
      </p:sp>
    </p:spTree>
    <p:custDataLst>
      <p:tags r:id="rId1"/>
    </p:custDataLst>
    <p:extLst>
      <p:ext uri="{BB962C8B-B14F-4D97-AF65-F5344CB8AC3E}">
        <p14:creationId xmlns:p14="http://schemas.microsoft.com/office/powerpoint/2010/main" val="206765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 </a:t>
            </a:r>
            <a:r>
              <a:rPr lang="en-CA" dirty="0" smtClean="0"/>
              <a:t>2 </a:t>
            </a:r>
            <a:r>
              <a:rPr lang="en-CA" dirty="0"/>
              <a:t>- Answers</a:t>
            </a:r>
          </a:p>
        </p:txBody>
      </p:sp>
      <p:sp>
        <p:nvSpPr>
          <p:cNvPr id="4" name="Content Placeholder 3"/>
          <p:cNvSpPr>
            <a:spLocks noGrp="1"/>
          </p:cNvSpPr>
          <p:nvPr>
            <p:ph sz="half" idx="1"/>
          </p:nvPr>
        </p:nvSpPr>
        <p:spPr/>
        <p:txBody>
          <a:bodyPr>
            <a:normAutofit fontScale="77500" lnSpcReduction="20000"/>
          </a:bodyPr>
          <a:lstStyle/>
          <a:p>
            <a:pPr marL="0" indent="0">
              <a:buNone/>
            </a:pPr>
            <a:r>
              <a:rPr lang="en-CA" i="1" dirty="0"/>
              <a:t>Each feature or property must be related to living organisms in order to receive a mark.</a:t>
            </a:r>
            <a:r>
              <a:rPr lang="en-CA" dirty="0"/>
              <a:t> </a:t>
            </a:r>
            <a:r>
              <a:rPr lang="en-CA" i="1" dirty="0"/>
              <a:t>Features may include:</a:t>
            </a:r>
            <a:endParaRPr lang="en-CA" dirty="0"/>
          </a:p>
          <a:p>
            <a:r>
              <a:rPr lang="en-CA" dirty="0"/>
              <a:t>surface tension - allows some organisms (e.g. insects) to move on water's surface</a:t>
            </a:r>
          </a:p>
          <a:p>
            <a:r>
              <a:rPr lang="en-CA" dirty="0"/>
              <a:t>polarity / capillarity / adhesion - helps plants transport water</a:t>
            </a:r>
          </a:p>
          <a:p>
            <a:r>
              <a:rPr lang="en-CA" dirty="0"/>
              <a:t>transparency - allows plants to photosynthesize in water / allows animals to see</a:t>
            </a:r>
          </a:p>
          <a:p>
            <a:r>
              <a:rPr lang="en-CA" dirty="0"/>
              <a:t>(excellent) solvent - capable of dissolving substances for transport in organisms</a:t>
            </a:r>
          </a:p>
          <a:p>
            <a:r>
              <a:rPr lang="en-CA" dirty="0"/>
              <a:t>(excellent) thermal properties (high heat of vaporization) - excellent coolant</a:t>
            </a:r>
          </a:p>
          <a:p>
            <a:endParaRPr lang="en-CA" dirty="0"/>
          </a:p>
        </p:txBody>
      </p:sp>
      <p:sp>
        <p:nvSpPr>
          <p:cNvPr id="5" name="Content Placeholder 4"/>
          <p:cNvSpPr>
            <a:spLocks noGrp="1"/>
          </p:cNvSpPr>
          <p:nvPr>
            <p:ph sz="half" idx="2"/>
          </p:nvPr>
        </p:nvSpPr>
        <p:spPr/>
        <p:txBody>
          <a:bodyPr>
            <a:normAutofit fontScale="77500" lnSpcReduction="20000"/>
          </a:bodyPr>
          <a:lstStyle/>
          <a:p>
            <a:r>
              <a:rPr lang="en-CA" dirty="0"/>
              <a:t>ice floats - lakes / oceans do not freeze, allowing life under the ice</a:t>
            </a:r>
          </a:p>
          <a:p>
            <a:r>
              <a:rPr lang="en-CA" dirty="0"/>
              <a:t>buoyancy - supports organisms</a:t>
            </a:r>
          </a:p>
          <a:p>
            <a:r>
              <a:rPr lang="en-CA" dirty="0"/>
              <a:t>structure - turgor in plant cells / hydrostatic pressure</a:t>
            </a:r>
          </a:p>
          <a:p>
            <a:r>
              <a:rPr lang="en-CA" dirty="0"/>
              <a:t>habitat - place for aquatic organisms to live</a:t>
            </a:r>
          </a:p>
          <a:p>
            <a:endParaRPr lang="en-CA" dirty="0"/>
          </a:p>
        </p:txBody>
      </p:sp>
    </p:spTree>
    <p:custDataLst>
      <p:tags r:id="rId1"/>
    </p:custDataLst>
    <p:extLst>
      <p:ext uri="{BB962C8B-B14F-4D97-AF65-F5344CB8AC3E}">
        <p14:creationId xmlns:p14="http://schemas.microsoft.com/office/powerpoint/2010/main" val="47464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 </a:t>
            </a:r>
            <a:r>
              <a:rPr lang="en-CA" dirty="0" smtClean="0"/>
              <a:t>3</a:t>
            </a:r>
            <a:endParaRPr lang="en-CA" dirty="0"/>
          </a:p>
        </p:txBody>
      </p:sp>
      <p:sp>
        <p:nvSpPr>
          <p:cNvPr id="3" name="Content Placeholder 2"/>
          <p:cNvSpPr>
            <a:spLocks noGrp="1"/>
          </p:cNvSpPr>
          <p:nvPr>
            <p:ph idx="1"/>
          </p:nvPr>
        </p:nvSpPr>
        <p:spPr/>
        <p:txBody>
          <a:bodyPr>
            <a:normAutofit/>
          </a:bodyPr>
          <a:lstStyle/>
          <a:p>
            <a:r>
              <a:rPr lang="en-CA" sz="3200" b="1" dirty="0"/>
              <a:t>Describe the use of carbohydrates and lipids for energy storage in animals.</a:t>
            </a:r>
            <a:r>
              <a:rPr lang="en-CA" sz="3200" dirty="0"/>
              <a:t> </a:t>
            </a:r>
            <a:r>
              <a:rPr lang="en-CA" sz="3200" i="1" dirty="0"/>
              <a:t>5 marks</a:t>
            </a:r>
            <a:endParaRPr lang="en-CA" sz="3200" dirty="0"/>
          </a:p>
        </p:txBody>
      </p:sp>
    </p:spTree>
    <p:custDataLst>
      <p:tags r:id="rId1"/>
    </p:custDataLst>
    <p:extLst>
      <p:ext uri="{BB962C8B-B14F-4D97-AF65-F5344CB8AC3E}">
        <p14:creationId xmlns:p14="http://schemas.microsoft.com/office/powerpoint/2010/main" val="285103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 </a:t>
            </a:r>
            <a:r>
              <a:rPr lang="en-CA" dirty="0" smtClean="0"/>
              <a:t>3 </a:t>
            </a:r>
            <a:r>
              <a:rPr lang="en-CA" dirty="0"/>
              <a:t>- Answers</a:t>
            </a:r>
          </a:p>
        </p:txBody>
      </p:sp>
      <p:sp>
        <p:nvSpPr>
          <p:cNvPr id="4" name="Content Placeholder 3"/>
          <p:cNvSpPr>
            <a:spLocks noGrp="1"/>
          </p:cNvSpPr>
          <p:nvPr>
            <p:ph sz="half" idx="1"/>
          </p:nvPr>
        </p:nvSpPr>
        <p:spPr/>
        <p:txBody>
          <a:bodyPr>
            <a:normAutofit lnSpcReduction="10000"/>
          </a:bodyPr>
          <a:lstStyle/>
          <a:p>
            <a:r>
              <a:rPr lang="en-CA" i="1" dirty="0"/>
              <a:t>Answers must discuss both carbohydrates and lipids to receive full marks</a:t>
            </a:r>
            <a:r>
              <a:rPr lang="en-CA" dirty="0"/>
              <a:t> </a:t>
            </a:r>
            <a:r>
              <a:rPr lang="en-CA" i="1" dirty="0"/>
              <a:t>carbohydrates: 3 max</a:t>
            </a:r>
            <a:endParaRPr lang="en-CA" dirty="0"/>
          </a:p>
          <a:p>
            <a:r>
              <a:rPr lang="en-CA" dirty="0"/>
              <a:t>stored as glycogen (in liver)</a:t>
            </a:r>
          </a:p>
          <a:p>
            <a:r>
              <a:rPr lang="en-CA" dirty="0"/>
              <a:t>short-term energy storage</a:t>
            </a:r>
          </a:p>
          <a:p>
            <a:r>
              <a:rPr lang="en-CA" dirty="0"/>
              <a:t>more easily digested than lipids so energy can be released more quickly</a:t>
            </a:r>
          </a:p>
          <a:p>
            <a:r>
              <a:rPr lang="en-CA" dirty="0"/>
              <a:t>more soluble in water for easier transport</a:t>
            </a:r>
          </a:p>
          <a:p>
            <a:endParaRPr lang="en-CA" dirty="0"/>
          </a:p>
        </p:txBody>
      </p:sp>
      <p:sp>
        <p:nvSpPr>
          <p:cNvPr id="5" name="Content Placeholder 4"/>
          <p:cNvSpPr>
            <a:spLocks noGrp="1"/>
          </p:cNvSpPr>
          <p:nvPr>
            <p:ph sz="half" idx="2"/>
          </p:nvPr>
        </p:nvSpPr>
        <p:spPr/>
        <p:txBody>
          <a:bodyPr>
            <a:normAutofit lnSpcReduction="10000"/>
          </a:bodyPr>
          <a:lstStyle/>
          <a:p>
            <a:r>
              <a:rPr lang="en-CA" i="1" dirty="0"/>
              <a:t>lipids: 3 max</a:t>
            </a:r>
            <a:endParaRPr lang="en-CA" dirty="0"/>
          </a:p>
          <a:p>
            <a:r>
              <a:rPr lang="en-CA" dirty="0"/>
              <a:t>stored as fat in animals</a:t>
            </a:r>
          </a:p>
          <a:p>
            <a:r>
              <a:rPr lang="en-CA" dirty="0"/>
              <a:t>long-term energy storage</a:t>
            </a:r>
          </a:p>
          <a:p>
            <a:r>
              <a:rPr lang="en-CA" dirty="0"/>
              <a:t>more energy per gram than carbohydrates</a:t>
            </a:r>
          </a:p>
          <a:p>
            <a:r>
              <a:rPr lang="en-CA" dirty="0"/>
              <a:t>lipids are insoluble in water so less osmotic effect</a:t>
            </a:r>
          </a:p>
        </p:txBody>
      </p:sp>
    </p:spTree>
    <p:custDataLst>
      <p:tags r:id="rId1"/>
    </p:custDataLst>
    <p:extLst>
      <p:ext uri="{BB962C8B-B14F-4D97-AF65-F5344CB8AC3E}">
        <p14:creationId xmlns:p14="http://schemas.microsoft.com/office/powerpoint/2010/main" val="221176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 4</a:t>
            </a:r>
          </a:p>
        </p:txBody>
      </p:sp>
      <p:sp>
        <p:nvSpPr>
          <p:cNvPr id="3" name="Content Placeholder 2"/>
          <p:cNvSpPr>
            <a:spLocks noGrp="1"/>
          </p:cNvSpPr>
          <p:nvPr>
            <p:ph idx="1"/>
          </p:nvPr>
        </p:nvSpPr>
        <p:spPr/>
        <p:txBody>
          <a:bodyPr>
            <a:normAutofit/>
          </a:bodyPr>
          <a:lstStyle/>
          <a:p>
            <a:r>
              <a:rPr lang="en-CA" sz="3200" b="1" dirty="0"/>
              <a:t>List three functions of lipids.</a:t>
            </a:r>
            <a:r>
              <a:rPr lang="en-CA" sz="3200" dirty="0"/>
              <a:t> </a:t>
            </a:r>
            <a:r>
              <a:rPr lang="en-CA" sz="3200" i="1" dirty="0"/>
              <a:t>3 marks</a:t>
            </a:r>
            <a:endParaRPr lang="en-CA" sz="3200" dirty="0"/>
          </a:p>
        </p:txBody>
      </p:sp>
    </p:spTree>
    <p:custDataLst>
      <p:tags r:id="rId1"/>
    </p:custDataLst>
    <p:extLst>
      <p:ext uri="{BB962C8B-B14F-4D97-AF65-F5344CB8AC3E}">
        <p14:creationId xmlns:p14="http://schemas.microsoft.com/office/powerpoint/2010/main" val="217832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 </a:t>
            </a:r>
            <a:r>
              <a:rPr lang="en-CA" dirty="0" smtClean="0"/>
              <a:t>4 </a:t>
            </a:r>
            <a:r>
              <a:rPr lang="en-CA" dirty="0"/>
              <a:t>- Answers</a:t>
            </a:r>
          </a:p>
        </p:txBody>
      </p:sp>
      <p:sp>
        <p:nvSpPr>
          <p:cNvPr id="3" name="Content Placeholder 2"/>
          <p:cNvSpPr>
            <a:spLocks noGrp="1"/>
          </p:cNvSpPr>
          <p:nvPr>
            <p:ph idx="1"/>
          </p:nvPr>
        </p:nvSpPr>
        <p:spPr/>
        <p:txBody>
          <a:bodyPr>
            <a:normAutofit fontScale="92500" lnSpcReduction="20000"/>
          </a:bodyPr>
          <a:lstStyle/>
          <a:p>
            <a:r>
              <a:rPr lang="en-CA" dirty="0"/>
              <a:t>energy storage / source of energy / respiration substrate</a:t>
            </a:r>
          </a:p>
          <a:p>
            <a:r>
              <a:rPr lang="en-CA" dirty="0"/>
              <a:t>(heat) insulation</a:t>
            </a:r>
          </a:p>
          <a:p>
            <a:r>
              <a:rPr lang="en-CA" dirty="0"/>
              <a:t>protection (of internal organs)</a:t>
            </a:r>
          </a:p>
          <a:p>
            <a:r>
              <a:rPr lang="en-CA" dirty="0"/>
              <a:t>water proofing / cuticle</a:t>
            </a:r>
          </a:p>
          <a:p>
            <a:r>
              <a:rPr lang="en-CA" dirty="0"/>
              <a:t>buoyancy</a:t>
            </a:r>
          </a:p>
          <a:p>
            <a:r>
              <a:rPr lang="en-CA" dirty="0"/>
              <a:t>(structural) component of cell membranes</a:t>
            </a:r>
          </a:p>
          <a:p>
            <a:r>
              <a:rPr lang="en-CA" dirty="0"/>
              <a:t>electrical insulation by myelin sheath</a:t>
            </a:r>
          </a:p>
          <a:p>
            <a:r>
              <a:rPr lang="en-CA" dirty="0"/>
              <a:t>(steroid) hormones</a:t>
            </a:r>
          </a:p>
          <a:p>
            <a:r>
              <a:rPr lang="en-CA" dirty="0"/>
              <a:t>glycolipids acting as receptors</a:t>
            </a:r>
          </a:p>
          <a:p>
            <a:endParaRPr lang="en-CA" dirty="0"/>
          </a:p>
        </p:txBody>
      </p:sp>
    </p:spTree>
    <p:custDataLst>
      <p:tags r:id="rId1"/>
    </p:custDataLst>
    <p:extLst>
      <p:ext uri="{BB962C8B-B14F-4D97-AF65-F5344CB8AC3E}">
        <p14:creationId xmlns:p14="http://schemas.microsoft.com/office/powerpoint/2010/main" val="133162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Educational subject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114</TotalTime>
  <Words>1651</Words>
  <Application>Microsoft Office PowerPoint</Application>
  <PresentationFormat>Widescreen</PresentationFormat>
  <Paragraphs>217</Paragraphs>
  <Slides>37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Calibri</vt:lpstr>
      <vt:lpstr>Wingdings</vt:lpstr>
      <vt:lpstr>Educational subjects 16x9</vt:lpstr>
      <vt:lpstr>Molecules</vt:lpstr>
      <vt:lpstr>Question 1 </vt:lpstr>
      <vt:lpstr>Question 1 - Answers</vt:lpstr>
      <vt:lpstr>Question 2</vt:lpstr>
      <vt:lpstr>Question 2 - Answers</vt:lpstr>
      <vt:lpstr>Question 3</vt:lpstr>
      <vt:lpstr>Question 3 - Answers</vt:lpstr>
      <vt:lpstr>Question 4</vt:lpstr>
      <vt:lpstr>Question 4 - Answers</vt:lpstr>
      <vt:lpstr>Question 5 </vt:lpstr>
      <vt:lpstr>Question 5 - Answers</vt:lpstr>
      <vt:lpstr>Question 6</vt:lpstr>
      <vt:lpstr>Question 6 - Answers</vt:lpstr>
      <vt:lpstr>Question 7</vt:lpstr>
      <vt:lpstr>Question 7 - Answers</vt:lpstr>
      <vt:lpstr>Question 8</vt:lpstr>
      <vt:lpstr>Question 8 - Answers</vt:lpstr>
      <vt:lpstr>Question 9</vt:lpstr>
      <vt:lpstr>Question 9 - Answers</vt:lpstr>
      <vt:lpstr>Question 10</vt:lpstr>
      <vt:lpstr>Question 10 - Answers</vt:lpstr>
      <vt:lpstr>Question 10 </vt:lpstr>
      <vt:lpstr>Question 10 - Answers</vt:lpstr>
      <vt:lpstr>Question 11</vt:lpstr>
      <vt:lpstr>Question 11 - Answers</vt:lpstr>
      <vt:lpstr>Question 12</vt:lpstr>
      <vt:lpstr>Question 12 - Answers</vt:lpstr>
      <vt:lpstr>Question 13</vt:lpstr>
      <vt:lpstr>Question 13 - Answers</vt:lpstr>
      <vt:lpstr>Question 14</vt:lpstr>
      <vt:lpstr>Question 14 - Answers</vt:lpstr>
      <vt:lpstr>Question 15</vt:lpstr>
      <vt:lpstr>Question 15 - Answers</vt:lpstr>
      <vt:lpstr>Question 16</vt:lpstr>
      <vt:lpstr>Question 16 - Answers</vt:lpstr>
      <vt:lpstr>Question 17</vt:lpstr>
      <vt:lpstr>Question 17 - Answers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Joseph Christie</dc:creator>
  <cp:lastModifiedBy>Joseph Christie</cp:lastModifiedBy>
  <cp:revision>6</cp:revision>
  <dcterms:created xsi:type="dcterms:W3CDTF">2017-01-10T06:06:37Z</dcterms:created>
  <dcterms:modified xsi:type="dcterms:W3CDTF">2017-01-10T08:41:09Z</dcterms:modified>
</cp:coreProperties>
</file>