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9" r:id="rId4"/>
    <p:sldId id="277" r:id="rId5"/>
    <p:sldId id="260" r:id="rId6"/>
    <p:sldId id="287" r:id="rId7"/>
    <p:sldId id="261" r:id="rId8"/>
    <p:sldId id="262" r:id="rId9"/>
    <p:sldId id="278" r:id="rId10"/>
    <p:sldId id="263" r:id="rId11"/>
    <p:sldId id="264" r:id="rId12"/>
    <p:sldId id="265" r:id="rId13"/>
    <p:sldId id="266" r:id="rId14"/>
    <p:sldId id="267" r:id="rId15"/>
    <p:sldId id="268" r:id="rId16"/>
    <p:sldId id="279" r:id="rId17"/>
    <p:sldId id="269" r:id="rId18"/>
    <p:sldId id="270" r:id="rId19"/>
    <p:sldId id="280" r:id="rId20"/>
    <p:sldId id="271" r:id="rId21"/>
    <p:sldId id="272" r:id="rId22"/>
    <p:sldId id="273" r:id="rId23"/>
    <p:sldId id="274" r:id="rId24"/>
    <p:sldId id="275" r:id="rId25"/>
    <p:sldId id="276" r:id="rId26"/>
    <p:sldId id="281" r:id="rId27"/>
    <p:sldId id="282" r:id="rId28"/>
    <p:sldId id="283" r:id="rId29"/>
    <p:sldId id="288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9906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B751A-8242-4BFD-A150-B5F8C7BC52E5}" type="datetimeFigureOut">
              <a:rPr lang="en-US"/>
              <a:pPr>
                <a:defRPr/>
              </a:pPr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66623-66B8-4959-B8FB-155A1D5B1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38A65-670A-420E-8B55-564B35DB681D}" type="datetimeFigureOut">
              <a:rPr lang="en-US"/>
              <a:pPr>
                <a:defRPr/>
              </a:pPr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B4A32-D4B2-46F0-9F5C-908AFE933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D0E7-756F-4DB3-BBA4-5ECC59B7F69F}" type="datetimeFigureOut">
              <a:rPr lang="en-US"/>
              <a:pPr>
                <a:defRPr/>
              </a:pPr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177FD-0320-455D-8E00-C560C92A5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B7D2D-2E0D-415C-B19C-AC75A11C417B}" type="datetimeFigureOut">
              <a:rPr lang="en-US"/>
              <a:pPr>
                <a:defRPr/>
              </a:pPr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4792-E7BB-40F4-A8D8-5BFA21276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C217-8870-48B1-ABD8-40F3BDD407A3}" type="datetimeFigureOut">
              <a:rPr lang="en-US"/>
              <a:pPr>
                <a:defRPr/>
              </a:pPr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F6A13-6586-4D7D-A959-06EE0FF59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A5272-4615-4A33-BB4B-AB973A9B15F6}" type="datetimeFigureOut">
              <a:rPr lang="en-US"/>
              <a:pPr>
                <a:defRPr/>
              </a:pPr>
              <a:t>2/22/2016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B6E2E-FF10-4303-9B23-931FE462A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0EF6D-17B7-483F-BC70-6AAD52EE4946}" type="datetimeFigureOut">
              <a:rPr lang="en-US"/>
              <a:pPr>
                <a:defRPr/>
              </a:pPr>
              <a:t>2/22/2016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6ACA7-C76F-47F9-80DF-798F3BD5E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C5BC1-9DF3-4969-96C9-3F0275C8AD1B}" type="datetimeFigureOut">
              <a:rPr lang="en-US"/>
              <a:pPr>
                <a:defRPr/>
              </a:pPr>
              <a:t>2/22/2016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CE25-2918-4BB3-B0FD-3EB49AF5F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6EF6-6682-4670-BBED-B814F947CC04}" type="datetimeFigureOut">
              <a:rPr lang="en-US"/>
              <a:pPr>
                <a:defRPr/>
              </a:pPr>
              <a:t>2/22/2016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1F7AD-FA68-4EE4-9C28-32C2B3C13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8EF96-59A1-41C2-ADFF-328997900D6B}" type="datetimeFigureOut">
              <a:rPr lang="en-US"/>
              <a:pPr>
                <a:defRPr/>
              </a:pPr>
              <a:t>2/22/2016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ED07C-FEC4-40BA-9458-374D57B6D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1B592-7399-4CE6-8C1F-FD2DF7E1682A}" type="datetimeFigureOut">
              <a:rPr lang="en-US"/>
              <a:pPr>
                <a:defRPr/>
              </a:pPr>
              <a:t>2/22/2016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95FE2-12EA-45B4-A29C-42E641C39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74838"/>
            <a:ext cx="8229600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AAB81C-3ACC-4254-A205-65EFA2F6EE79}" type="datetimeFigureOut">
              <a:rPr lang="en-US"/>
              <a:pPr>
                <a:defRPr/>
              </a:pPr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5F903E-6CB6-40F0-8C56-E290FF31E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7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7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7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7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7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7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7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7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762000"/>
          </a:xfrm>
        </p:spPr>
        <p:txBody>
          <a:bodyPr/>
          <a:lstStyle/>
          <a:p>
            <a:r>
              <a:rPr lang="en-US" sz="3200" b="1" dirty="0" smtClean="0">
                <a:latin typeface="Tahoma" pitchFamily="-76" charset="0"/>
                <a:cs typeface="Tahoma" pitchFamily="-76" charset="0"/>
              </a:rPr>
              <a:t>Circulation and Gas Exchange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447800" y="914400"/>
            <a:ext cx="6400800" cy="609600"/>
          </a:xfrm>
        </p:spPr>
        <p:txBody>
          <a:bodyPr/>
          <a:lstStyle/>
          <a:p>
            <a:r>
              <a:rPr lang="en-US" sz="2400" smtClean="0">
                <a:latin typeface="Arial" charset="0"/>
                <a:cs typeface="Arial" charset="0"/>
              </a:rPr>
              <a:t>Chapters 28 &amp; 29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Blood Flow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6019800" cy="4495800"/>
          </a:xfrm>
        </p:spPr>
        <p:txBody>
          <a:bodyPr/>
          <a:lstStyle/>
          <a:p>
            <a:pPr lvl="0"/>
            <a:r>
              <a:rPr lang="en-US" sz="2400" dirty="0" smtClean="0"/>
              <a:t>The epithelial layer that lines blood vessels is called the endothelium</a:t>
            </a:r>
          </a:p>
          <a:p>
            <a:pPr lvl="0"/>
            <a:r>
              <a:rPr lang="en-US" sz="2400" dirty="0" smtClean="0"/>
              <a:t>Capillaries have thin walls, the endothelium plus its basement membrane, to facilitate the exchange of materials</a:t>
            </a:r>
          </a:p>
          <a:p>
            <a:pPr lvl="0"/>
            <a:r>
              <a:rPr lang="en-US" sz="2400" dirty="0" smtClean="0"/>
              <a:t>Arteries and veins have an endothelium, smooth muscle, and connective tissue</a:t>
            </a:r>
          </a:p>
          <a:p>
            <a:pPr lvl="0"/>
            <a:r>
              <a:rPr lang="en-US" sz="2400" dirty="0" smtClean="0"/>
              <a:t>Arteries have thicker walls than veins to accommodate the high pressure of blood pumped from the heart</a:t>
            </a:r>
          </a:p>
          <a:p>
            <a:pPr lvl="0"/>
            <a:r>
              <a:rPr lang="en-US" sz="2400" dirty="0" smtClean="0"/>
              <a:t>In the thinner-walled veins, blood flows back to the heart mainly as a result of muscle action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42_10BloodVessels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895600"/>
            <a:ext cx="3505200" cy="3730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Blood Flow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752600"/>
            <a:ext cx="5334000" cy="4876800"/>
          </a:xfrm>
        </p:spPr>
        <p:txBody>
          <a:bodyPr/>
          <a:lstStyle/>
          <a:p>
            <a:pPr lvl="0"/>
            <a:r>
              <a:rPr lang="en-US" sz="2800" dirty="0" smtClean="0"/>
              <a:t>Physical laws governing movement of fluids through pipes affect blood flow and blood pressure</a:t>
            </a:r>
          </a:p>
          <a:p>
            <a:pPr lvl="0"/>
            <a:r>
              <a:rPr lang="en-US" sz="2800" dirty="0" smtClean="0"/>
              <a:t>Velocity of blood flow is slowest in the capillary beds, as a result of the high resistance and large total cross-sectional area</a:t>
            </a:r>
          </a:p>
          <a:p>
            <a:pPr lvl="0"/>
            <a:r>
              <a:rPr lang="en-US" sz="2800" dirty="0" smtClean="0"/>
              <a:t>Blood flow in capillaries is necessarily slow for exchange of materials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42_11BloodPressFlowArea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81200"/>
            <a:ext cx="3346014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457200"/>
            <a:ext cx="3810000" cy="838200"/>
          </a:xfrm>
        </p:spPr>
        <p:txBody>
          <a:bodyPr/>
          <a:lstStyle/>
          <a:p>
            <a:r>
              <a:rPr lang="en-US" b="1" dirty="0" smtClean="0"/>
              <a:t>Blood </a:t>
            </a:r>
            <a:br>
              <a:rPr lang="en-US" b="1" dirty="0" smtClean="0"/>
            </a:br>
            <a:r>
              <a:rPr lang="en-US" b="1" dirty="0" smtClean="0"/>
              <a:t>Pressure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24200"/>
            <a:ext cx="9144000" cy="3733800"/>
          </a:xfrm>
        </p:spPr>
        <p:txBody>
          <a:bodyPr/>
          <a:lstStyle/>
          <a:p>
            <a:pPr lvl="0"/>
            <a:r>
              <a:rPr lang="en-US" sz="2400" dirty="0" smtClean="0"/>
              <a:t>Blood pressure is the hydrostatic pressure that blood exerts against the wall of a vessel</a:t>
            </a:r>
          </a:p>
          <a:p>
            <a:pPr lvl="0"/>
            <a:r>
              <a:rPr lang="en-US" sz="2400" dirty="0" smtClean="0"/>
              <a:t>In rigid vessels blood pressure is maintained; less rigid vessels deform and blood pressure is lost</a:t>
            </a:r>
          </a:p>
          <a:p>
            <a:pPr lvl="0"/>
            <a:r>
              <a:rPr lang="en-US" sz="2400" dirty="0" smtClean="0"/>
              <a:t>Systolic pressure is the pressure in the arteries during ventricular systole; it is the highest pressure in the arteries</a:t>
            </a:r>
          </a:p>
          <a:p>
            <a:pPr lvl="0"/>
            <a:r>
              <a:rPr lang="en-US" sz="2400" dirty="0" smtClean="0"/>
              <a:t>Diastolic pressure is the pressure in the arteries during diastole; it is lower than systolic pressure</a:t>
            </a:r>
          </a:p>
          <a:p>
            <a:pPr lvl="0"/>
            <a:r>
              <a:rPr lang="en-US" sz="2400" dirty="0" smtClean="0"/>
              <a:t>A pulse is the rhythmic bulging of artery walls with each heartbeat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42_13BloodPressMeasure_3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5061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b="1" dirty="0" smtClean="0"/>
              <a:t>Vasoconstriction and </a:t>
            </a:r>
            <a:r>
              <a:rPr lang="en-US" b="1" dirty="0" err="1" smtClean="0"/>
              <a:t>Vasodialation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Blood pressure is determined by cardiac output and peripheral resistance due to constriction of arterioles</a:t>
            </a:r>
          </a:p>
          <a:p>
            <a:pPr lvl="0"/>
            <a:r>
              <a:rPr lang="en-US" sz="2400" dirty="0" smtClean="0"/>
              <a:t>Vasoconstriction is the contraction of smooth muscle in arteriole walls; it increases blood pressure</a:t>
            </a:r>
          </a:p>
          <a:p>
            <a:pPr lvl="0"/>
            <a:r>
              <a:rPr lang="en-US" sz="2400" dirty="0" smtClean="0"/>
              <a:t>The peptide </a:t>
            </a:r>
            <a:r>
              <a:rPr lang="en-US" sz="2400" dirty="0" err="1" smtClean="0"/>
              <a:t>endothelin</a:t>
            </a:r>
            <a:r>
              <a:rPr lang="en-US" sz="2400" dirty="0" smtClean="0"/>
              <a:t> is an important inducer of vasoconstriction</a:t>
            </a:r>
          </a:p>
          <a:p>
            <a:pPr lvl="0"/>
            <a:r>
              <a:rPr lang="en-US" sz="2400" dirty="0" err="1" smtClean="0"/>
              <a:t>Vasodilation</a:t>
            </a:r>
            <a:r>
              <a:rPr lang="en-US" sz="2400" dirty="0" smtClean="0"/>
              <a:t> is the relaxation of smooth muscles in the arterioles; it causes blood pressure to fall</a:t>
            </a:r>
          </a:p>
          <a:p>
            <a:pPr lvl="0"/>
            <a:r>
              <a:rPr lang="en-US" sz="2400" dirty="0" smtClean="0"/>
              <a:t>Vasoconstriction and </a:t>
            </a:r>
            <a:r>
              <a:rPr lang="en-US" sz="2400" dirty="0" err="1" smtClean="0"/>
              <a:t>vasodilation</a:t>
            </a:r>
            <a:r>
              <a:rPr lang="en-US" sz="2400" dirty="0" smtClean="0"/>
              <a:t> help maintain adequate blood flow as the body’s demands change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Capillary Function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5700324" cy="5029200"/>
          </a:xfrm>
        </p:spPr>
        <p:txBody>
          <a:bodyPr/>
          <a:lstStyle/>
          <a:p>
            <a:pPr lvl="0"/>
            <a:r>
              <a:rPr lang="en-US" sz="2800" dirty="0" smtClean="0"/>
              <a:t>Capillaries in major organs are usually filled to capacity</a:t>
            </a:r>
          </a:p>
          <a:p>
            <a:pPr lvl="0"/>
            <a:r>
              <a:rPr lang="en-US" sz="2800" dirty="0" smtClean="0"/>
              <a:t>Blood supply varies in many other sites</a:t>
            </a:r>
          </a:p>
          <a:p>
            <a:pPr lvl="0"/>
            <a:r>
              <a:rPr lang="en-US" sz="2800" dirty="0" smtClean="0"/>
              <a:t>Two mechanisms regulate distribution of blood in capillary beds:</a:t>
            </a:r>
          </a:p>
          <a:p>
            <a:pPr lvl="1"/>
            <a:r>
              <a:rPr lang="en-US" sz="2400" dirty="0" smtClean="0"/>
              <a:t>Contraction of the smooth muscle layer in the wall of an arteriole constricts the vessel</a:t>
            </a:r>
          </a:p>
          <a:p>
            <a:pPr lvl="1"/>
            <a:r>
              <a:rPr lang="en-US" sz="2400" dirty="0" err="1"/>
              <a:t>Precapillary</a:t>
            </a:r>
            <a:r>
              <a:rPr lang="en-US" sz="2400" dirty="0"/>
              <a:t> sphincters control flow of blood between arterioles and </a:t>
            </a:r>
            <a:r>
              <a:rPr lang="en-US" sz="2400" dirty="0" err="1"/>
              <a:t>venules</a:t>
            </a:r>
            <a:endParaRPr lang="en-US" sz="2400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42_15-CapillaryBloodFlow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6524" y="1755213"/>
            <a:ext cx="3367476" cy="4797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Capillary Function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76400"/>
            <a:ext cx="6096000" cy="4953000"/>
          </a:xfrm>
        </p:spPr>
        <p:txBody>
          <a:bodyPr/>
          <a:lstStyle/>
          <a:p>
            <a:pPr lvl="0"/>
            <a:r>
              <a:rPr lang="en-US" sz="2800" dirty="0" smtClean="0"/>
              <a:t>The critical exchange of substances between the blood and interstitial fluid takes place across the thin endothelial walls of the capillaries</a:t>
            </a:r>
          </a:p>
          <a:p>
            <a:pPr lvl="0"/>
            <a:r>
              <a:rPr lang="en-US" sz="2800" dirty="0" smtClean="0"/>
              <a:t>The difference between blood pressure and osmotic pressure drives fluids out of capillaries at the arteriole end and into capillaries at the </a:t>
            </a:r>
            <a:r>
              <a:rPr lang="en-US" sz="2800" dirty="0" err="1" smtClean="0"/>
              <a:t>venule</a:t>
            </a:r>
            <a:r>
              <a:rPr lang="en-US" sz="2800" dirty="0" smtClean="0"/>
              <a:t> end</a:t>
            </a:r>
          </a:p>
          <a:p>
            <a:endParaRPr lang="en-US" dirty="0"/>
          </a:p>
        </p:txBody>
      </p:sp>
      <p:pic>
        <p:nvPicPr>
          <p:cNvPr id="4" name="Picture 3" descr="42_16-FluidExchange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2987266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762000"/>
            <a:ext cx="2590800" cy="838200"/>
          </a:xfrm>
        </p:spPr>
        <p:txBody>
          <a:bodyPr/>
          <a:lstStyle/>
          <a:p>
            <a:r>
              <a:rPr lang="en-US" b="1" dirty="0" smtClean="0"/>
              <a:t>Blood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2" y="1600200"/>
            <a:ext cx="9144000" cy="2667000"/>
          </a:xfrm>
        </p:spPr>
        <p:txBody>
          <a:bodyPr/>
          <a:lstStyle/>
          <a:p>
            <a:pPr marL="400050"/>
            <a:r>
              <a:rPr lang="en-US" sz="2800" dirty="0"/>
              <a:t>Blood in the circulatory systems of vertebrates is a specialized connective </a:t>
            </a:r>
            <a:r>
              <a:rPr lang="en-US" sz="2800" dirty="0" smtClean="0"/>
              <a:t>tissue</a:t>
            </a:r>
            <a:endParaRPr lang="en-US" sz="2800" dirty="0"/>
          </a:p>
          <a:p>
            <a:pPr marL="400050"/>
            <a:r>
              <a:rPr lang="en-US" sz="2800" dirty="0" smtClean="0"/>
              <a:t>Blood consists of several kinds of cells suspended in a liquid matrix called plasma</a:t>
            </a:r>
          </a:p>
          <a:p>
            <a:pPr lvl="1"/>
            <a:r>
              <a:rPr lang="en-US" sz="2400" dirty="0" smtClean="0"/>
              <a:t>Plasma is 90% water</a:t>
            </a:r>
          </a:p>
          <a:p>
            <a:pPr lvl="1"/>
            <a:r>
              <a:rPr lang="en-US" sz="2400" dirty="0"/>
              <a:t>Another important class of solutes is the plasma proteins, which influence blood pH, osmotic pressure, and </a:t>
            </a:r>
            <a:r>
              <a:rPr lang="en-US" sz="2400" dirty="0" smtClean="0"/>
              <a:t>viscosity</a:t>
            </a:r>
          </a:p>
          <a:p>
            <a:pPr lvl="1"/>
            <a:r>
              <a:rPr lang="en-US" sz="2400" dirty="0"/>
              <a:t>Various plasma proteins function in lipid transport, immunity, and blood clotting</a:t>
            </a:r>
          </a:p>
          <a:p>
            <a:r>
              <a:rPr lang="en-US" sz="2800" dirty="0" smtClean="0"/>
              <a:t>The cellular elements occupy about 45% of the volume of blood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1981201" cy="838200"/>
          </a:xfrm>
        </p:spPr>
        <p:txBody>
          <a:bodyPr/>
          <a:lstStyle/>
          <a:p>
            <a:r>
              <a:rPr lang="en-US" b="1" dirty="0" smtClean="0"/>
              <a:t>Blood</a:t>
            </a:r>
            <a:endParaRPr lang="en-US" b="1" dirty="0"/>
          </a:p>
        </p:txBody>
      </p:sp>
      <p:pic>
        <p:nvPicPr>
          <p:cNvPr id="5" name="Picture 4" descr="42_17BloodComposition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1" y="75936"/>
            <a:ext cx="6639790" cy="436803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855" y="4419600"/>
            <a:ext cx="9137072" cy="2438400"/>
          </a:xfrm>
        </p:spPr>
        <p:txBody>
          <a:bodyPr/>
          <a:lstStyle/>
          <a:p>
            <a:r>
              <a:rPr lang="en-US" sz="2800" dirty="0"/>
              <a:t>Suspended in blood plasma are two types of cells:</a:t>
            </a:r>
          </a:p>
          <a:p>
            <a:pPr lvl="1"/>
            <a:r>
              <a:rPr lang="en-US" sz="2400" dirty="0"/>
              <a:t>Red blood cells (erythrocytes) transport oxygen</a:t>
            </a:r>
          </a:p>
          <a:p>
            <a:pPr lvl="2"/>
            <a:r>
              <a:rPr lang="en-US" dirty="0"/>
              <a:t>The most numerous blood cells</a:t>
            </a:r>
          </a:p>
          <a:p>
            <a:pPr lvl="2"/>
            <a:r>
              <a:rPr lang="en-US" dirty="0"/>
              <a:t>They contain hemoglobin, the iron-containing protein that transports oxygen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800100"/>
            <a:ext cx="2590800" cy="838200"/>
          </a:xfrm>
        </p:spPr>
        <p:txBody>
          <a:bodyPr/>
          <a:lstStyle/>
          <a:p>
            <a:r>
              <a:rPr lang="en-US" b="1" dirty="0" smtClean="0"/>
              <a:t>Blood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76400"/>
            <a:ext cx="5562600" cy="3276600"/>
          </a:xfrm>
        </p:spPr>
        <p:txBody>
          <a:bodyPr/>
          <a:lstStyle/>
          <a:p>
            <a:pPr lvl="1"/>
            <a:r>
              <a:rPr lang="en-US" sz="2400" dirty="0" smtClean="0"/>
              <a:t>White blood cells (leukocytes) function in defense</a:t>
            </a:r>
          </a:p>
          <a:p>
            <a:pPr lvl="2"/>
            <a:r>
              <a:rPr lang="en-US" sz="2000" dirty="0" smtClean="0"/>
              <a:t>There are five major types of white blood cells, or leukocytes: </a:t>
            </a:r>
            <a:r>
              <a:rPr lang="en-US" sz="2000" dirty="0" err="1" smtClean="0"/>
              <a:t>monocytes</a:t>
            </a:r>
            <a:r>
              <a:rPr lang="en-US" sz="2000" dirty="0" smtClean="0"/>
              <a:t>, </a:t>
            </a:r>
            <a:r>
              <a:rPr lang="en-US" sz="2000" dirty="0" err="1" smtClean="0"/>
              <a:t>neutrophils</a:t>
            </a:r>
            <a:r>
              <a:rPr lang="en-US" sz="2000" dirty="0" smtClean="0"/>
              <a:t>, </a:t>
            </a:r>
            <a:r>
              <a:rPr lang="en-US" sz="2000" dirty="0" err="1" smtClean="0"/>
              <a:t>basophils</a:t>
            </a:r>
            <a:r>
              <a:rPr lang="en-US" sz="2000" dirty="0" smtClean="0"/>
              <a:t>, </a:t>
            </a:r>
            <a:r>
              <a:rPr lang="en-US" sz="2000" dirty="0" err="1" smtClean="0"/>
              <a:t>eosinophils</a:t>
            </a:r>
            <a:r>
              <a:rPr lang="en-US" sz="2000" dirty="0" smtClean="0"/>
              <a:t>, and lymphocytes</a:t>
            </a:r>
          </a:p>
          <a:p>
            <a:pPr lvl="2"/>
            <a:r>
              <a:rPr lang="en-US" sz="2000" dirty="0" smtClean="0"/>
              <a:t>They function in defense by </a:t>
            </a:r>
            <a:r>
              <a:rPr lang="en-US" sz="2000" dirty="0" err="1" smtClean="0"/>
              <a:t>phagocytizing</a:t>
            </a:r>
            <a:r>
              <a:rPr lang="en-US" sz="2000" dirty="0" smtClean="0"/>
              <a:t> bacteria and debris or by producing antibodies</a:t>
            </a:r>
          </a:p>
          <a:p>
            <a:pPr lvl="2"/>
            <a:r>
              <a:rPr lang="en-US" sz="2000" dirty="0" smtClean="0"/>
              <a:t>They are found both in and outside of the circulatory system</a:t>
            </a:r>
          </a:p>
          <a:p>
            <a:pPr lvl="0"/>
            <a:r>
              <a:rPr lang="en-US" sz="2800" dirty="0" smtClean="0"/>
              <a:t>Platelets, a third cellular element, are fragments of cells that are involved in clotting</a:t>
            </a:r>
          </a:p>
          <a:p>
            <a:endParaRPr lang="en-US" dirty="0"/>
          </a:p>
        </p:txBody>
      </p:sp>
      <p:pic>
        <p:nvPicPr>
          <p:cNvPr id="4" name="Picture 3" descr="42_19BloodCellDevel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55" y="1219200"/>
            <a:ext cx="4046510" cy="4154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800" y="762000"/>
            <a:ext cx="2133600" cy="838200"/>
          </a:xfrm>
        </p:spPr>
        <p:txBody>
          <a:bodyPr/>
          <a:lstStyle/>
          <a:p>
            <a:r>
              <a:rPr lang="en-US" b="1" dirty="0" smtClean="0"/>
              <a:t>Clotting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0"/>
            <a:ext cx="9144000" cy="3048000"/>
          </a:xfrm>
        </p:spPr>
        <p:txBody>
          <a:bodyPr/>
          <a:lstStyle/>
          <a:p>
            <a:pPr lvl="0"/>
            <a:r>
              <a:rPr lang="en-US" sz="2800" dirty="0" smtClean="0"/>
              <a:t>When the endothelium of a blood vessel is damaged, the clotting mechanism begins</a:t>
            </a:r>
          </a:p>
          <a:p>
            <a:pPr lvl="0"/>
            <a:r>
              <a:rPr lang="en-US" sz="2800" dirty="0" smtClean="0"/>
              <a:t>A cascade of complex reactions converts fibrinogen to fibrin, forming a clot</a:t>
            </a:r>
          </a:p>
          <a:p>
            <a:pPr lvl="0"/>
            <a:r>
              <a:rPr lang="en-US" sz="2800" dirty="0" smtClean="0"/>
              <a:t>A blood clot formed within a blood vessel is called a thrombus</a:t>
            </a:r>
            <a:r>
              <a:rPr lang="en-US" sz="2800" b="1" dirty="0" smtClean="0"/>
              <a:t> </a:t>
            </a:r>
            <a:r>
              <a:rPr lang="en-US" sz="2800" dirty="0" smtClean="0"/>
              <a:t>and can block blood flow</a:t>
            </a:r>
          </a:p>
          <a:p>
            <a:endParaRPr lang="en-US" dirty="0"/>
          </a:p>
        </p:txBody>
      </p:sp>
      <p:pic>
        <p:nvPicPr>
          <p:cNvPr id="4" name="Picture 3" descr="42_18BloodClotting_4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6864864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Circulatory 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74838"/>
            <a:ext cx="8686800" cy="4678362"/>
          </a:xfrm>
        </p:spPr>
        <p:txBody>
          <a:bodyPr/>
          <a:lstStyle/>
          <a:p>
            <a:pPr lvl="0"/>
            <a:r>
              <a:rPr lang="en-US" sz="2800" dirty="0" smtClean="0"/>
              <a:t>Animals must constantly exchange materials with the environment (oxygen, carbon dioxide, etc.)</a:t>
            </a:r>
          </a:p>
          <a:p>
            <a:pPr lvl="1"/>
            <a:r>
              <a:rPr lang="en-US" sz="2400" dirty="0" err="1" smtClean="0"/>
              <a:t>Gastrovascular</a:t>
            </a:r>
            <a:r>
              <a:rPr lang="en-US" sz="2400" dirty="0" smtClean="0"/>
              <a:t> cavity</a:t>
            </a:r>
          </a:p>
          <a:p>
            <a:pPr lvl="2"/>
            <a:r>
              <a:rPr lang="en-US" sz="2000" dirty="0" smtClean="0"/>
              <a:t>Functions in digestion and distribution of substances to the body.  Direct exchange to inner layer with diffusion to second layer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42_02-GastrovascCavities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128662"/>
            <a:ext cx="7473696" cy="2729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Gas Exchange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Gas exchange supplies oxygen for cellular respiration and disposes of carbon dioxide</a:t>
            </a:r>
          </a:p>
          <a:p>
            <a:pPr lvl="0"/>
            <a:r>
              <a:rPr lang="en-US" sz="2400" dirty="0" smtClean="0"/>
              <a:t>Gases diffuse down pressure gradients in the lungs and other organs as a result of differences in partial pressure</a:t>
            </a:r>
          </a:p>
          <a:p>
            <a:pPr lvl="1"/>
            <a:r>
              <a:rPr lang="en-US" sz="2000" dirty="0" smtClean="0"/>
              <a:t>Partial pressure is the pressure exerted by a particular gas in a mixture of gases</a:t>
            </a:r>
          </a:p>
          <a:p>
            <a:pPr lvl="1"/>
            <a:r>
              <a:rPr lang="en-US" sz="2000" dirty="0" smtClean="0"/>
              <a:t>A gas diffuses from a region of higher partial pressure to a region of lower partial pressure</a:t>
            </a:r>
          </a:p>
          <a:p>
            <a:pPr lvl="0"/>
            <a:r>
              <a:rPr lang="en-US" sz="2400" dirty="0" smtClean="0"/>
              <a:t>In the lungs and tissues,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diffuse from where their partial pressures are higher to where they are lower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Respiratory Media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3001962"/>
          </a:xfrm>
        </p:spPr>
        <p:txBody>
          <a:bodyPr/>
          <a:lstStyle/>
          <a:p>
            <a:pPr lvl="0"/>
            <a:r>
              <a:rPr lang="en-US" sz="2800" dirty="0" smtClean="0"/>
              <a:t>Animals can use air or water as a source of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or respiratory medium </a:t>
            </a:r>
          </a:p>
          <a:p>
            <a:pPr lvl="0"/>
            <a:r>
              <a:rPr lang="en-US" sz="2800" dirty="0" smtClean="0"/>
              <a:t>In a given volume, there is less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available in water than in air</a:t>
            </a:r>
          </a:p>
          <a:p>
            <a:pPr lvl="0"/>
            <a:r>
              <a:rPr lang="en-US" sz="2800" dirty="0" smtClean="0"/>
              <a:t>Obtaining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from water requires greater efficiency than air breathing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42_21-GillDiversity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7255" y="4038600"/>
            <a:ext cx="6556745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305800" cy="838200"/>
          </a:xfrm>
        </p:spPr>
        <p:txBody>
          <a:bodyPr/>
          <a:lstStyle/>
          <a:p>
            <a:r>
              <a:rPr lang="en-US" b="1" dirty="0" smtClean="0"/>
              <a:t>Respiration Surfaces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077200" cy="4876800"/>
          </a:xfrm>
        </p:spPr>
        <p:txBody>
          <a:bodyPr/>
          <a:lstStyle/>
          <a:p>
            <a:pPr lvl="0"/>
            <a:r>
              <a:rPr lang="en-US" sz="2800" dirty="0" smtClean="0"/>
              <a:t>Animals require large, moist respiratory surfaces for exchange of gases between their cells and the respiratory medium, either air or water</a:t>
            </a:r>
          </a:p>
          <a:p>
            <a:pPr lvl="0"/>
            <a:r>
              <a:rPr lang="en-US" sz="2800" dirty="0" smtClean="0"/>
              <a:t>Gas exchange across respiratory surfaces takes place by diffusion</a:t>
            </a:r>
          </a:p>
          <a:p>
            <a:pPr lvl="0"/>
            <a:r>
              <a:rPr lang="en-US" sz="2800" dirty="0" smtClean="0"/>
              <a:t>Respiratory surfaces vary by animal and can include the outer surface, skin, gills, tracheae, and lungs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3276600" cy="838200"/>
          </a:xfrm>
        </p:spPr>
        <p:txBody>
          <a:bodyPr/>
          <a:lstStyle/>
          <a:p>
            <a:r>
              <a:rPr lang="en-US" b="1" dirty="0" smtClean="0"/>
              <a:t>Animal Gas Exchange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33800"/>
            <a:ext cx="9144000" cy="3124200"/>
          </a:xfrm>
        </p:spPr>
        <p:txBody>
          <a:bodyPr/>
          <a:lstStyle/>
          <a:p>
            <a:pPr lvl="0"/>
            <a:r>
              <a:rPr lang="en-US" sz="2400" dirty="0" smtClean="0"/>
              <a:t>Ventilation moves the respiratory medium over the respiratory surface</a:t>
            </a:r>
          </a:p>
          <a:p>
            <a:pPr lvl="0"/>
            <a:r>
              <a:rPr lang="en-US" sz="2400" dirty="0" smtClean="0"/>
              <a:t>Aquatic animals move through water or move water over their gills for ventilation</a:t>
            </a:r>
          </a:p>
          <a:p>
            <a:pPr lvl="0"/>
            <a:r>
              <a:rPr lang="en-US" sz="2400" dirty="0" smtClean="0"/>
              <a:t>Fish gills use a countercurrent exchange system, where blood flows in the opposite direction to water passing over the gills; blood is always less saturated with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than the water it meets</a:t>
            </a:r>
          </a:p>
        </p:txBody>
      </p:sp>
      <p:pic>
        <p:nvPicPr>
          <p:cNvPr id="4" name="Picture 3" descr="42_22FishGills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-1"/>
            <a:ext cx="6019800" cy="3540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57200"/>
            <a:ext cx="4038600" cy="838200"/>
          </a:xfrm>
        </p:spPr>
        <p:txBody>
          <a:bodyPr/>
          <a:lstStyle/>
          <a:p>
            <a:r>
              <a:rPr lang="en-US" b="1" dirty="0" smtClean="0"/>
              <a:t>Animal Gas Exchange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874838"/>
            <a:ext cx="3733800" cy="4678362"/>
          </a:xfrm>
        </p:spPr>
        <p:txBody>
          <a:bodyPr/>
          <a:lstStyle/>
          <a:p>
            <a:pPr lvl="0"/>
            <a:r>
              <a:rPr lang="en-US" sz="2800" dirty="0" smtClean="0"/>
              <a:t>The tracheal system of insects consists of tiny branching tubes that penetrate the body and supply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directly to body cells.  The respiratory and circulatory systems are separate</a:t>
            </a:r>
          </a:p>
          <a:p>
            <a:endParaRPr lang="en-US" dirty="0"/>
          </a:p>
        </p:txBody>
      </p:sp>
      <p:pic>
        <p:nvPicPr>
          <p:cNvPr id="4" name="Picture 3" descr="42_23TrachealSystems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80334" cy="3200400"/>
          </a:xfrm>
          <a:prstGeom prst="rect">
            <a:avLst/>
          </a:prstGeom>
        </p:spPr>
      </p:pic>
      <p:pic>
        <p:nvPicPr>
          <p:cNvPr id="5" name="Picture 4" descr="42_24MammalRespSystem-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429000"/>
            <a:ext cx="5002557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Animal Gas Exchange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874838"/>
            <a:ext cx="4495800" cy="4297362"/>
          </a:xfrm>
        </p:spPr>
        <p:txBody>
          <a:bodyPr/>
          <a:lstStyle/>
          <a:p>
            <a:pPr lvl="0"/>
            <a:r>
              <a:rPr lang="en-US" sz="2400" dirty="0" smtClean="0"/>
              <a:t>Lungs</a:t>
            </a:r>
            <a:r>
              <a:rPr lang="en-US" sz="2400" b="1" dirty="0" smtClean="0"/>
              <a:t> </a:t>
            </a:r>
            <a:r>
              <a:rPr lang="en-US" sz="2400" dirty="0" smtClean="0"/>
              <a:t>are an </a:t>
            </a:r>
            <a:r>
              <a:rPr lang="en-US" sz="2400" dirty="0" err="1" smtClean="0"/>
              <a:t>infolding</a:t>
            </a:r>
            <a:r>
              <a:rPr lang="en-US" sz="2400" dirty="0" smtClean="0"/>
              <a:t> of the body surface.  The circulatory system transports gases between the lungs and the rest of the body</a:t>
            </a:r>
          </a:p>
          <a:p>
            <a:pPr lvl="1"/>
            <a:r>
              <a:rPr lang="en-US" sz="2000" dirty="0" smtClean="0"/>
              <a:t>An amphibian such as a frog ventilates its lungs by positive pressure breathing, which forces air down the trachea</a:t>
            </a:r>
          </a:p>
          <a:p>
            <a:pPr lvl="1"/>
            <a:r>
              <a:rPr lang="en-US" sz="2000" dirty="0" smtClean="0"/>
              <a:t>Mammals ventilate their lungs by negative pressure breathing, which pulls air into the lungs</a:t>
            </a:r>
          </a:p>
          <a:p>
            <a:endParaRPr lang="en-US" dirty="0"/>
          </a:p>
        </p:txBody>
      </p:sp>
      <p:pic>
        <p:nvPicPr>
          <p:cNvPr id="4" name="Picture 3" descr="42_25NegPressBreathing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00200"/>
            <a:ext cx="3892296" cy="2434767"/>
          </a:xfrm>
          <a:prstGeom prst="rect">
            <a:avLst/>
          </a:prstGeom>
        </p:spPr>
      </p:pic>
      <p:pic>
        <p:nvPicPr>
          <p:cNvPr id="5" name="Picture 4" descr="42_26AvianRespSystem-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43400"/>
            <a:ext cx="4737794" cy="231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4162425" cy="838200"/>
          </a:xfrm>
        </p:spPr>
        <p:txBody>
          <a:bodyPr/>
          <a:lstStyle/>
          <a:p>
            <a:r>
              <a:rPr lang="en-US" b="1" dirty="0" smtClean="0"/>
              <a:t>Structure of the Lungs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352800"/>
            <a:ext cx="9067800" cy="2928257"/>
          </a:xfrm>
        </p:spPr>
        <p:txBody>
          <a:bodyPr/>
          <a:lstStyle/>
          <a:p>
            <a:r>
              <a:rPr lang="en-US" sz="2400" dirty="0"/>
              <a:t>Each person has 2 lungs (one on right and one on left side of the chest) that receive air from the outside world via the trachea</a:t>
            </a:r>
          </a:p>
          <a:p>
            <a:pPr lvl="1"/>
            <a:r>
              <a:rPr lang="en-US" sz="2400" dirty="0"/>
              <a:t>Air can enter the body from either the nose or mouth</a:t>
            </a:r>
          </a:p>
          <a:p>
            <a:r>
              <a:rPr lang="en-US" sz="2400" dirty="0"/>
              <a:t>Prior to reaching the lungs, the trachea branches into the left and right bronchi</a:t>
            </a:r>
          </a:p>
          <a:p>
            <a:r>
              <a:rPr lang="en-US" sz="2400" dirty="0"/>
              <a:t>At the end of each bronchi, each lung is filled with alveoli (air sacs)</a:t>
            </a:r>
          </a:p>
          <a:p>
            <a:pPr lvl="1"/>
            <a:r>
              <a:rPr lang="en-US" sz="2400" dirty="0"/>
              <a:t>This is the location of gas exchange with blood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0885"/>
            <a:ext cx="4953000" cy="31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Alveolar Walls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74838"/>
            <a:ext cx="8915400" cy="4754562"/>
          </a:xfrm>
        </p:spPr>
        <p:txBody>
          <a:bodyPr/>
          <a:lstStyle/>
          <a:p>
            <a:r>
              <a:rPr lang="en-US" sz="2800" dirty="0"/>
              <a:t>The walls of each alveoli are surrounded by capillaries</a:t>
            </a:r>
          </a:p>
          <a:p>
            <a:pPr lvl="1"/>
            <a:r>
              <a:rPr lang="en-US" sz="2400" dirty="0"/>
              <a:t>Oxygen will diffuse from the lung to the blood</a:t>
            </a:r>
          </a:p>
          <a:p>
            <a:pPr lvl="1"/>
            <a:r>
              <a:rPr lang="en-US" sz="2400" dirty="0"/>
              <a:t>Carbon dioxide will diffuse from the blood to the lungs</a:t>
            </a:r>
          </a:p>
          <a:p>
            <a:r>
              <a:rPr lang="en-US" sz="2800" dirty="0"/>
              <a:t>Transport system (blood) is nearby and allows for transport around the body</a:t>
            </a:r>
          </a:p>
          <a:p>
            <a:pPr lvl="1"/>
            <a:r>
              <a:rPr lang="en-US" sz="2400" dirty="0"/>
              <a:t>Remember blood will return to the heart via the pulmonary vein in preparation of movement around the body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37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Alveolar 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9" y="1752600"/>
            <a:ext cx="6705601" cy="4953000"/>
          </a:xfrm>
        </p:spPr>
        <p:txBody>
          <a:bodyPr/>
          <a:lstStyle/>
          <a:p>
            <a:r>
              <a:rPr lang="en-US" sz="2800" dirty="0" smtClean="0"/>
              <a:t>Alveoli </a:t>
            </a:r>
            <a:r>
              <a:rPr lang="en-US" sz="2800" dirty="0"/>
              <a:t>and capillaries are very thin, each is only 1 cell thick</a:t>
            </a:r>
          </a:p>
          <a:p>
            <a:pPr lvl="1"/>
            <a:r>
              <a:rPr lang="en-US" sz="2400" dirty="0"/>
              <a:t>Type 1 </a:t>
            </a:r>
            <a:r>
              <a:rPr lang="en-US" sz="2400" dirty="0" err="1"/>
              <a:t>Pneumocytes</a:t>
            </a:r>
            <a:r>
              <a:rPr lang="en-US" sz="2400" dirty="0"/>
              <a:t>: site of gas exchange (~95% of alveoli cells)</a:t>
            </a:r>
          </a:p>
          <a:p>
            <a:pPr lvl="1"/>
            <a:r>
              <a:rPr lang="en-US" sz="2400" dirty="0"/>
              <a:t>Type 2 </a:t>
            </a:r>
            <a:r>
              <a:rPr lang="en-US" sz="2400" dirty="0" err="1"/>
              <a:t>Pneumocytes</a:t>
            </a:r>
            <a:r>
              <a:rPr lang="en-US" sz="2400" dirty="0"/>
              <a:t>: secretes fluid which coats the inner surface of the alveoli </a:t>
            </a:r>
          </a:p>
          <a:p>
            <a:pPr lvl="2"/>
            <a:r>
              <a:rPr lang="en-US" dirty="0"/>
              <a:t>Makes the lungs moist which helps the efficiency of gas exchange</a:t>
            </a:r>
          </a:p>
          <a:p>
            <a:pPr lvl="2"/>
            <a:r>
              <a:rPr lang="en-US" dirty="0"/>
              <a:t>Pulmonary surfactant in the fluid helps to prevent the lung from collapsing </a:t>
            </a:r>
            <a:r>
              <a:rPr lang="en-US" dirty="0" smtClean="0"/>
              <a:t>by reducing surface tension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0792"/>
            <a:ext cx="3048000" cy="2755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36" y="4017005"/>
            <a:ext cx="20922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www.lookingfordiagnoses.com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98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Breathing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 order to breath, your thorax must continue moving</a:t>
            </a:r>
          </a:p>
          <a:p>
            <a:pPr lvl="1"/>
            <a:r>
              <a:rPr lang="en-US" dirty="0"/>
              <a:t>Thorax is made larger to suck in air and made smaller to squeeze air out.</a:t>
            </a:r>
          </a:p>
          <a:p>
            <a:r>
              <a:rPr lang="en-US" sz="2800" dirty="0"/>
              <a:t>There are 2 sets of muscles to help with this process</a:t>
            </a:r>
          </a:p>
          <a:p>
            <a:pPr lvl="1"/>
            <a:r>
              <a:rPr lang="en-US" dirty="0"/>
              <a:t>Intercostal muscles – located between the ribs</a:t>
            </a:r>
          </a:p>
          <a:p>
            <a:pPr lvl="1"/>
            <a:r>
              <a:rPr lang="en-US" dirty="0"/>
              <a:t>Diaphragm – sheet of muscle and elastic tissue located beneath the lungs and heart (spans the body)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Circulatory 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2743200"/>
          </a:xfrm>
        </p:spPr>
        <p:txBody>
          <a:bodyPr/>
          <a:lstStyle/>
          <a:p>
            <a:pPr lvl="1"/>
            <a:r>
              <a:rPr lang="en-US" dirty="0" smtClean="0"/>
              <a:t>Open circulatory system</a:t>
            </a:r>
          </a:p>
          <a:p>
            <a:pPr lvl="2"/>
            <a:r>
              <a:rPr lang="en-US" dirty="0" smtClean="0"/>
              <a:t>Circulatory fluid baths the organs directly </a:t>
            </a:r>
          </a:p>
          <a:p>
            <a:pPr lvl="2"/>
            <a:r>
              <a:rPr lang="en-US" dirty="0" err="1" smtClean="0"/>
              <a:t>Hemolyph</a:t>
            </a:r>
            <a:r>
              <a:rPr lang="en-US" dirty="0" smtClean="0"/>
              <a:t> is circulatory and interstitial fluid</a:t>
            </a:r>
          </a:p>
          <a:p>
            <a:pPr lvl="1"/>
            <a:r>
              <a:rPr lang="en-US" dirty="0" smtClean="0"/>
              <a:t>Closed circulatory system</a:t>
            </a:r>
          </a:p>
          <a:p>
            <a:pPr lvl="2"/>
            <a:r>
              <a:rPr lang="en-US" dirty="0" smtClean="0"/>
              <a:t>Blood is confined to vessels and distinct from interstitial fluid</a:t>
            </a:r>
          </a:p>
          <a:p>
            <a:endParaRPr lang="en-US" dirty="0"/>
          </a:p>
        </p:txBody>
      </p:sp>
      <p:pic>
        <p:nvPicPr>
          <p:cNvPr id="4" name="Picture 3" descr="42_03OpenClosedCircSys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4037945"/>
            <a:ext cx="5260848" cy="2820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Breathing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91600" cy="4297362"/>
          </a:xfrm>
        </p:spPr>
        <p:txBody>
          <a:bodyPr/>
          <a:lstStyle/>
          <a:p>
            <a:r>
              <a:rPr lang="en-US" sz="2800" dirty="0"/>
              <a:t>Breathing in or inspiration</a:t>
            </a:r>
          </a:p>
          <a:p>
            <a:pPr lvl="1"/>
            <a:r>
              <a:rPr lang="en-US" sz="2400" dirty="0"/>
              <a:t>The muscles of the diaphragm contract, pulling the diaphragm downwards, increasing the volume of the thorax</a:t>
            </a:r>
          </a:p>
          <a:p>
            <a:pPr lvl="1"/>
            <a:r>
              <a:rPr lang="en-US" sz="2400" dirty="0"/>
              <a:t>The external intercostal muscles also contract, pulling the rib cage upwards, increasing volume of the thorax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05" y="3753040"/>
            <a:ext cx="4935895" cy="309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Breathing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Breathing out or expiration</a:t>
            </a:r>
          </a:p>
          <a:p>
            <a:pPr lvl="1"/>
            <a:r>
              <a:rPr lang="en-US" sz="2400" dirty="0"/>
              <a:t>The muscles of the diaphragm relax, creating a dome shape, decreasing the thorax volume</a:t>
            </a:r>
          </a:p>
          <a:p>
            <a:pPr lvl="1"/>
            <a:r>
              <a:rPr lang="en-US" sz="2400" dirty="0"/>
              <a:t>The external intercostal muscles relax, dropping the rib cage into the normal position, decreasing the thorax volume</a:t>
            </a:r>
          </a:p>
          <a:p>
            <a:pPr lvl="2"/>
            <a:r>
              <a:rPr lang="en-US" dirty="0"/>
              <a:t>If breathing out forcefully (or coughing), the internal intercostal muscles will contract , dropping the rib cage more</a:t>
            </a:r>
          </a:p>
          <a:p>
            <a:pPr lvl="1"/>
            <a:r>
              <a:rPr lang="en-US" sz="2400" dirty="0"/>
              <a:t>As the volume decreases, the pressure inside the lungs increase.  This causes the air inside to be pushed out.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990600"/>
          </a:xfrm>
        </p:spPr>
        <p:txBody>
          <a:bodyPr/>
          <a:lstStyle/>
          <a:p>
            <a:r>
              <a:rPr lang="en-US" b="1" dirty="0" smtClean="0"/>
              <a:t>Cardiovascular 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3657600"/>
          </a:xfrm>
        </p:spPr>
        <p:txBody>
          <a:bodyPr/>
          <a:lstStyle/>
          <a:p>
            <a:pPr lvl="0"/>
            <a:r>
              <a:rPr lang="en-US" sz="2800" dirty="0" smtClean="0"/>
              <a:t>Circulation in closed systems can be </a:t>
            </a:r>
          </a:p>
          <a:p>
            <a:pPr lvl="1"/>
            <a:r>
              <a:rPr lang="en-US" sz="2400" dirty="0" smtClean="0"/>
              <a:t>Single – blood passes through the heart once in each complete circuit</a:t>
            </a:r>
          </a:p>
          <a:p>
            <a:pPr lvl="1"/>
            <a:r>
              <a:rPr lang="en-US" sz="2400" dirty="0" smtClean="0"/>
              <a:t>Double – 2 circuits are compiled into 1 heart</a:t>
            </a:r>
          </a:p>
          <a:p>
            <a:pPr lvl="2"/>
            <a:r>
              <a:rPr lang="en-US" sz="2000" dirty="0" smtClean="0"/>
              <a:t>Pulmonary or </a:t>
            </a:r>
            <a:r>
              <a:rPr lang="en-US" sz="2000" dirty="0" err="1" smtClean="0"/>
              <a:t>pulmocutaneous</a:t>
            </a:r>
            <a:r>
              <a:rPr lang="en-US" sz="2000" dirty="0" smtClean="0"/>
              <a:t> circuit – right side of the heart delivers oxygen-poor blood to the capillary beds in gas exchange tissues</a:t>
            </a:r>
          </a:p>
          <a:p>
            <a:pPr lvl="2"/>
            <a:r>
              <a:rPr lang="en-US" sz="2000" dirty="0" smtClean="0"/>
              <a:t>Systemic circuit – oxygenated blood leaves the gas exchange tissue for the pump in the left side of the heart where it is propelled throughout the body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42_04FishSingleCirc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4752148"/>
            <a:ext cx="1752600" cy="2105852"/>
          </a:xfrm>
          <a:prstGeom prst="rect">
            <a:avLst/>
          </a:prstGeom>
        </p:spPr>
      </p:pic>
      <p:pic>
        <p:nvPicPr>
          <p:cNvPr id="5" name="Picture 4" descr="42_05VertDoubleCirc-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696710"/>
            <a:ext cx="4204182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838200"/>
          </a:xfrm>
        </p:spPr>
        <p:txBody>
          <a:bodyPr/>
          <a:lstStyle/>
          <a:p>
            <a:r>
              <a:rPr lang="en-US" b="1" dirty="0" smtClean="0"/>
              <a:t>William Harvey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6629400" cy="4953000"/>
          </a:xfrm>
        </p:spPr>
        <p:txBody>
          <a:bodyPr/>
          <a:lstStyle/>
          <a:p>
            <a:r>
              <a:rPr lang="en-US" sz="2800" dirty="0" smtClean="0"/>
              <a:t>Proposed theory about the circulation of blood (1628)</a:t>
            </a:r>
          </a:p>
          <a:p>
            <a:pPr lvl="1"/>
            <a:r>
              <a:rPr lang="en-US" sz="2400" dirty="0" smtClean="0"/>
              <a:t>Blood flows in both pulmonary and systemic circulations, </a:t>
            </a:r>
            <a:r>
              <a:rPr lang="en-US" sz="2400" dirty="0"/>
              <a:t>is unidirectional and recycled by the pumping action of the </a:t>
            </a:r>
            <a:r>
              <a:rPr lang="en-US" sz="2400" dirty="0" smtClean="0"/>
              <a:t>heart</a:t>
            </a:r>
          </a:p>
          <a:p>
            <a:pPr lvl="1"/>
            <a:r>
              <a:rPr lang="en-US" sz="2400" dirty="0" smtClean="0"/>
              <a:t>Predicted the existence of capillaries, linking arteries and veins (he did not see them)</a:t>
            </a:r>
          </a:p>
          <a:p>
            <a:r>
              <a:rPr lang="en-US" sz="3200" dirty="0" smtClean="0"/>
              <a:t>Went against many of the ancient beliefs</a:t>
            </a:r>
          </a:p>
          <a:p>
            <a:pPr lvl="1"/>
            <a:r>
              <a:rPr lang="en-US" sz="2400" dirty="0" smtClean="0"/>
              <a:t>Particularly Galen who suggested that blood formed in the liver and is pumped between the liver and the heart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68" y="2133600"/>
            <a:ext cx="2578432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126" y="5943600"/>
            <a:ext cx="13853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www.princeton.edu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62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153400" cy="762000"/>
          </a:xfrm>
        </p:spPr>
        <p:txBody>
          <a:bodyPr/>
          <a:lstStyle/>
          <a:p>
            <a:r>
              <a:rPr lang="en-US" b="1" dirty="0" smtClean="0"/>
              <a:t>Mammalian Circulation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5029200" cy="4419600"/>
          </a:xfrm>
        </p:spPr>
        <p:txBody>
          <a:bodyPr/>
          <a:lstStyle/>
          <a:p>
            <a:pPr lvl="0"/>
            <a:r>
              <a:rPr lang="en-US" sz="2800" dirty="0" smtClean="0"/>
              <a:t>Contraction of the R.V. pumps blood to the capillary beds in the lungs</a:t>
            </a:r>
          </a:p>
          <a:p>
            <a:pPr lvl="0"/>
            <a:r>
              <a:rPr lang="en-US" sz="2800" dirty="0" smtClean="0"/>
              <a:t>Blood then returns to the L.A.</a:t>
            </a:r>
          </a:p>
          <a:p>
            <a:pPr lvl="0"/>
            <a:r>
              <a:rPr lang="en-US" sz="2800" dirty="0" smtClean="0"/>
              <a:t>The L.V. will pump the oxygenated blood out to the rest of the body via the aorta</a:t>
            </a:r>
          </a:p>
          <a:p>
            <a:pPr lvl="0"/>
            <a:r>
              <a:rPr lang="en-US" sz="2800" dirty="0" smtClean="0"/>
              <a:t>Oxygen poor blood will return to the R.A. via the superior vena cava</a:t>
            </a:r>
          </a:p>
          <a:p>
            <a:endParaRPr lang="en-US" dirty="0"/>
          </a:p>
        </p:txBody>
      </p:sp>
      <p:pic>
        <p:nvPicPr>
          <p:cNvPr id="4" name="Picture 3" descr="42_06MammalCardiovascSys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057400"/>
            <a:ext cx="3810000" cy="4336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Mammalian 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74838"/>
            <a:ext cx="4876800" cy="4297362"/>
          </a:xfrm>
        </p:spPr>
        <p:txBody>
          <a:bodyPr/>
          <a:lstStyle/>
          <a:p>
            <a:pPr lvl="0"/>
            <a:r>
              <a:rPr lang="en-US" sz="2800" dirty="0" smtClean="0"/>
              <a:t>The heart contracts and relaxes in a rhythmic cycle called the cardiac cycle</a:t>
            </a:r>
          </a:p>
          <a:p>
            <a:pPr lvl="0"/>
            <a:r>
              <a:rPr lang="en-US" sz="2800" dirty="0" smtClean="0"/>
              <a:t>The contraction, or pumping, phase is called systole</a:t>
            </a:r>
          </a:p>
          <a:p>
            <a:pPr lvl="0"/>
            <a:r>
              <a:rPr lang="en-US" sz="2800" dirty="0" smtClean="0"/>
              <a:t>The relaxation, or filling, phase is called diastole</a:t>
            </a:r>
          </a:p>
          <a:p>
            <a:pPr lvl="0"/>
            <a:r>
              <a:rPr lang="en-US" sz="2800" dirty="0" smtClean="0"/>
              <a:t>Four valves prevent backflow of blood in the heart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42_08CardiacCycle_3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981200"/>
            <a:ext cx="3709879" cy="4408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4572000" cy="838200"/>
          </a:xfrm>
        </p:spPr>
        <p:txBody>
          <a:bodyPr/>
          <a:lstStyle/>
          <a:p>
            <a:r>
              <a:rPr lang="en-US" b="1" dirty="0" smtClean="0"/>
              <a:t>Mammalian 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5105400" cy="4876800"/>
          </a:xfrm>
        </p:spPr>
        <p:txBody>
          <a:bodyPr/>
          <a:lstStyle/>
          <a:p>
            <a:pPr lvl="0"/>
            <a:r>
              <a:rPr lang="en-US" sz="2800" dirty="0" smtClean="0"/>
              <a:t>The </a:t>
            </a:r>
            <a:r>
              <a:rPr lang="en-US" sz="2800" dirty="0" err="1" smtClean="0"/>
              <a:t>atrioventricular</a:t>
            </a:r>
            <a:r>
              <a:rPr lang="en-US" sz="2800" dirty="0" smtClean="0"/>
              <a:t> (AV) valves separate each atrium and ventricle</a:t>
            </a:r>
          </a:p>
          <a:p>
            <a:pPr lvl="0"/>
            <a:r>
              <a:rPr lang="en-US" sz="2800" dirty="0" smtClean="0"/>
              <a:t>The </a:t>
            </a:r>
            <a:r>
              <a:rPr lang="en-US" sz="2800" dirty="0" err="1" smtClean="0"/>
              <a:t>semilunar</a:t>
            </a:r>
            <a:r>
              <a:rPr lang="en-US" sz="2800" dirty="0" smtClean="0"/>
              <a:t> valves control blood flow to the aorta and the pulmonary artery</a:t>
            </a:r>
          </a:p>
          <a:p>
            <a:pPr lvl="0"/>
            <a:r>
              <a:rPr lang="en-US" sz="2800" dirty="0" smtClean="0"/>
              <a:t>The “</a:t>
            </a:r>
            <a:r>
              <a:rPr lang="en-US" sz="2800" dirty="0" err="1" smtClean="0"/>
              <a:t>lub</a:t>
            </a:r>
            <a:r>
              <a:rPr lang="en-US" sz="2800" dirty="0" smtClean="0"/>
              <a:t>-dup” sound of a heart beat is caused by the recoil of blood against the AV valves (</a:t>
            </a:r>
            <a:r>
              <a:rPr lang="en-US" sz="2800" dirty="0" err="1" smtClean="0"/>
              <a:t>lub</a:t>
            </a:r>
            <a:r>
              <a:rPr lang="en-US" sz="2800" dirty="0" smtClean="0"/>
              <a:t>) then against the </a:t>
            </a:r>
            <a:r>
              <a:rPr lang="en-US" sz="2800" dirty="0" err="1" smtClean="0"/>
              <a:t>semilunar</a:t>
            </a:r>
            <a:r>
              <a:rPr lang="en-US" sz="2800" dirty="0" smtClean="0"/>
              <a:t> (dup) valves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42_07MammalianHeart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27709"/>
            <a:ext cx="3886200" cy="3062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05200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1999"/>
            <a:ext cx="3200400" cy="682263"/>
          </a:xfrm>
        </p:spPr>
        <p:txBody>
          <a:bodyPr/>
          <a:lstStyle/>
          <a:p>
            <a:r>
              <a:rPr lang="en-US" b="1" dirty="0" smtClean="0"/>
              <a:t>Heart Beat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95600"/>
            <a:ext cx="9144000" cy="3962400"/>
          </a:xfrm>
        </p:spPr>
        <p:txBody>
          <a:bodyPr/>
          <a:lstStyle/>
          <a:p>
            <a:pPr lvl="0"/>
            <a:r>
              <a:rPr lang="en-US" sz="2800" dirty="0" smtClean="0"/>
              <a:t>Some cardiac muscle cells are self-excitable, meaning they contract without any signal from the nervous system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 err="1" smtClean="0"/>
              <a:t>sinoatrial</a:t>
            </a:r>
            <a:r>
              <a:rPr lang="en-US" sz="2400" dirty="0" smtClean="0"/>
              <a:t> (SA) node, or </a:t>
            </a:r>
            <a:r>
              <a:rPr lang="en-US" sz="2400" i="1" dirty="0" smtClean="0"/>
              <a:t>pacemaker</a:t>
            </a:r>
            <a:r>
              <a:rPr lang="en-US" sz="2400" dirty="0" smtClean="0"/>
              <a:t>, sets the rate and timing at which cardiac muscle cells contract</a:t>
            </a:r>
          </a:p>
          <a:p>
            <a:pPr lvl="1"/>
            <a:r>
              <a:rPr lang="en-US" sz="2400" dirty="0" smtClean="0"/>
              <a:t>Impulses from the SA node travel to the </a:t>
            </a:r>
            <a:r>
              <a:rPr lang="en-US" sz="2400" dirty="0" err="1" smtClean="0"/>
              <a:t>atrioventricular</a:t>
            </a:r>
            <a:r>
              <a:rPr lang="en-US" sz="2400" dirty="0" smtClean="0"/>
              <a:t> (AV) node</a:t>
            </a:r>
          </a:p>
          <a:p>
            <a:pPr lvl="1"/>
            <a:r>
              <a:rPr lang="en-US" sz="2400" dirty="0" smtClean="0"/>
              <a:t>At the AV node, the impulses are delayed and then travel to the Purkinje fibers that make the ventricles contract</a:t>
            </a:r>
          </a:p>
          <a:p>
            <a:pPr lvl="1"/>
            <a:r>
              <a:rPr lang="en-US" sz="2400" dirty="0" smtClean="0"/>
              <a:t>The pacemaker is influenced by nerves, hormones, body temperature, and exercise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42_09HeartRyhthm_5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1" y="-1"/>
            <a:ext cx="5410200" cy="2888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1984365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B41E4C9-6B9E-4D49-B5F1-145BD1EA99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TP101984365_template</Template>
  <TotalTime>313</TotalTime>
  <Words>1828</Words>
  <Application>Microsoft Office PowerPoint</Application>
  <PresentationFormat>On-screen Show (4:3)</PresentationFormat>
  <Paragraphs>157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TP101984365_template</vt:lpstr>
      <vt:lpstr>Circulation and Gas Exchange</vt:lpstr>
      <vt:lpstr>Circulatory Systems</vt:lpstr>
      <vt:lpstr>Circulatory Systems</vt:lpstr>
      <vt:lpstr>Cardiovascular Systems</vt:lpstr>
      <vt:lpstr>William Harvey</vt:lpstr>
      <vt:lpstr>Mammalian Circulation</vt:lpstr>
      <vt:lpstr>Mammalian Heart</vt:lpstr>
      <vt:lpstr>Mammalian Heart</vt:lpstr>
      <vt:lpstr>Heart Beat</vt:lpstr>
      <vt:lpstr>Blood Flow</vt:lpstr>
      <vt:lpstr>Blood Flow</vt:lpstr>
      <vt:lpstr>Blood  Pressure</vt:lpstr>
      <vt:lpstr>Vasoconstriction and Vasodialation </vt:lpstr>
      <vt:lpstr>Capillary Function</vt:lpstr>
      <vt:lpstr>Capillary Function</vt:lpstr>
      <vt:lpstr>Blood</vt:lpstr>
      <vt:lpstr>Blood</vt:lpstr>
      <vt:lpstr>Blood</vt:lpstr>
      <vt:lpstr>Clotting</vt:lpstr>
      <vt:lpstr>Gas Exchange</vt:lpstr>
      <vt:lpstr>Respiratory Media</vt:lpstr>
      <vt:lpstr>Respiration Surfaces</vt:lpstr>
      <vt:lpstr>Animal Gas Exchange</vt:lpstr>
      <vt:lpstr>Animal Gas Exchange</vt:lpstr>
      <vt:lpstr>Animal Gas Exchange</vt:lpstr>
      <vt:lpstr>Structure of the Lungs</vt:lpstr>
      <vt:lpstr>Alveolar Walls</vt:lpstr>
      <vt:lpstr>Alveolar Walls</vt:lpstr>
      <vt:lpstr>Breathing</vt:lpstr>
      <vt:lpstr>Breathing</vt:lpstr>
      <vt:lpstr>Breathing</vt:lpstr>
    </vt:vector>
  </TitlesOfParts>
  <Company>GCSD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Circulation and Gas Exchange</dc:title>
  <dc:creator>kbrown</dc:creator>
  <cp:lastModifiedBy>Kari Brown</cp:lastModifiedBy>
  <cp:revision>27</cp:revision>
  <dcterms:created xsi:type="dcterms:W3CDTF">2011-02-02T15:59:03Z</dcterms:created>
  <dcterms:modified xsi:type="dcterms:W3CDTF">2016-02-22T10:05:00Z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TC019843669991</vt:lpwstr>
  </property>
</Properties>
</file>