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3"/>
  </p:notesMasterIdLst>
  <p:sldIdLst>
    <p:sldId id="259" r:id="rId2"/>
    <p:sldId id="262" r:id="rId3"/>
    <p:sldId id="268" r:id="rId4"/>
    <p:sldId id="269" r:id="rId5"/>
    <p:sldId id="270" r:id="rId6"/>
    <p:sldId id="260" r:id="rId7"/>
    <p:sldId id="266" r:id="rId8"/>
    <p:sldId id="265" r:id="rId9"/>
    <p:sldId id="267" r:id="rId10"/>
    <p:sldId id="261" r:id="rId11"/>
    <p:sldId id="273" r:id="rId12"/>
    <p:sldId id="272" r:id="rId13"/>
    <p:sldId id="271" r:id="rId14"/>
    <p:sldId id="264" r:id="rId15"/>
    <p:sldId id="276" r:id="rId16"/>
    <p:sldId id="275" r:id="rId17"/>
    <p:sldId id="274" r:id="rId18"/>
    <p:sldId id="263" r:id="rId19"/>
    <p:sldId id="279" r:id="rId20"/>
    <p:sldId id="278" r:id="rId21"/>
    <p:sldId id="27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27E5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588" autoAdjust="0"/>
    <p:restoredTop sz="98757" autoAdjust="0"/>
  </p:normalViewPr>
  <p:slideViewPr>
    <p:cSldViewPr>
      <p:cViewPr varScale="1">
        <p:scale>
          <a:sx n="73" d="100"/>
          <a:sy n="73" d="100"/>
        </p:scale>
        <p:origin x="-106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54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3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3C0F9F-0696-4EC5-A14E-3E8FF566B947}" type="datetimeFigureOut">
              <a:rPr lang="en-GB" smtClean="0"/>
              <a:t>15/05/2013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1B4033-FC08-4301-8132-3180DD083E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6300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B4033-FC08-4301-8132-3180DD083E9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03542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B4033-FC08-4301-8132-3180DD083E93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39218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B4033-FC08-4301-8132-3180DD083E93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39218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B4033-FC08-4301-8132-3180DD083E93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39218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B4033-FC08-4301-8132-3180DD083E93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39218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B4033-FC08-4301-8132-3180DD083E93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39218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B4033-FC08-4301-8132-3180DD083E93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39218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B4033-FC08-4301-8132-3180DD083E93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39218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B4033-FC08-4301-8132-3180DD083E93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39218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B4033-FC08-4301-8132-3180DD083E93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39218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B4033-FC08-4301-8132-3180DD083E93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3921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B4033-FC08-4301-8132-3180DD083E9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39218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B4033-FC08-4301-8132-3180DD083E93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39218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B4033-FC08-4301-8132-3180DD083E93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39218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B4033-FC08-4301-8132-3180DD083E9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39218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B4033-FC08-4301-8132-3180DD083E9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39218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B4033-FC08-4301-8132-3180DD083E9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39218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B4033-FC08-4301-8132-3180DD083E9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39218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B4033-FC08-4301-8132-3180DD083E9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39218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B4033-FC08-4301-8132-3180DD083E93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39218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B4033-FC08-4301-8132-3180DD083E93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3921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0BC70-9411-46A3-B85C-59B2BC5EC619}" type="datetimeFigureOut">
              <a:rPr lang="en-GB" smtClean="0"/>
              <a:t>15/05/2013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947AF-D542-49F6-90BC-A0F6A05B10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0112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0BC70-9411-46A3-B85C-59B2BC5EC619}" type="datetimeFigureOut">
              <a:rPr lang="en-GB" smtClean="0"/>
              <a:t>15/05/2013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947AF-D542-49F6-90BC-A0F6A05B10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9522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0BC70-9411-46A3-B85C-59B2BC5EC619}" type="datetimeFigureOut">
              <a:rPr lang="en-GB" smtClean="0"/>
              <a:t>15/05/2013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947AF-D542-49F6-90BC-A0F6A05B10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7521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0BC70-9411-46A3-B85C-59B2BC5EC619}" type="datetimeFigureOut">
              <a:rPr lang="en-GB" smtClean="0"/>
              <a:t>15/05/2013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947AF-D542-49F6-90BC-A0F6A05B10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4993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0BC70-9411-46A3-B85C-59B2BC5EC619}" type="datetimeFigureOut">
              <a:rPr lang="en-GB" smtClean="0"/>
              <a:t>15/05/2013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947AF-D542-49F6-90BC-A0F6A05B10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691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0BC70-9411-46A3-B85C-59B2BC5EC619}" type="datetimeFigureOut">
              <a:rPr lang="en-GB" smtClean="0"/>
              <a:t>15/05/2013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947AF-D542-49F6-90BC-A0F6A05B10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4028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0BC70-9411-46A3-B85C-59B2BC5EC619}" type="datetimeFigureOut">
              <a:rPr lang="en-GB" smtClean="0"/>
              <a:t>15/05/2013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947AF-D542-49F6-90BC-A0F6A05B10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0680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0BC70-9411-46A3-B85C-59B2BC5EC619}" type="datetimeFigureOut">
              <a:rPr lang="en-GB" smtClean="0"/>
              <a:t>15/05/2013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947AF-D542-49F6-90BC-A0F6A05B10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1215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0BC70-9411-46A3-B85C-59B2BC5EC619}" type="datetimeFigureOut">
              <a:rPr lang="en-GB" smtClean="0"/>
              <a:t>15/05/2013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947AF-D542-49F6-90BC-A0F6A05B10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4478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0BC70-9411-46A3-B85C-59B2BC5EC619}" type="datetimeFigureOut">
              <a:rPr lang="en-GB" smtClean="0"/>
              <a:t>15/05/2013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947AF-D542-49F6-90BC-A0F6A05B10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594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0BC70-9411-46A3-B85C-59B2BC5EC619}" type="datetimeFigureOut">
              <a:rPr lang="en-GB" smtClean="0"/>
              <a:t>15/05/2013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947AF-D542-49F6-90BC-A0F6A05B10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5382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60BC70-9411-46A3-B85C-59B2BC5EC619}" type="datetimeFigureOut">
              <a:rPr lang="en-GB" smtClean="0"/>
              <a:t>15/05/2013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2947AF-D542-49F6-90BC-A0F6A05B10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0477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hyperlink" Target="http://www.biology-inthinking.co.uk/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slide" Target="slide18.xml"/><Relationship Id="rId3" Type="http://schemas.openxmlformats.org/officeDocument/2006/relationships/image" Target="../media/image3.png"/><Relationship Id="rId7" Type="http://schemas.openxmlformats.org/officeDocument/2006/relationships/slide" Target="slide6.xml"/><Relationship Id="rId12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slide" Target="slide14.xml"/><Relationship Id="rId5" Type="http://schemas.openxmlformats.org/officeDocument/2006/relationships/audio" Target="../media/audio2.wav"/><Relationship Id="rId15" Type="http://schemas.openxmlformats.org/officeDocument/2006/relationships/image" Target="../media/image17.jpeg"/><Relationship Id="rId10" Type="http://schemas.openxmlformats.org/officeDocument/2006/relationships/image" Target="../media/image6.jpeg"/><Relationship Id="rId4" Type="http://schemas.openxmlformats.org/officeDocument/2006/relationships/slide" Target="slide2.xml"/><Relationship Id="rId9" Type="http://schemas.openxmlformats.org/officeDocument/2006/relationships/slide" Target="slide10.xml"/><Relationship Id="rId1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slide" Target="slide18.xml"/><Relationship Id="rId3" Type="http://schemas.openxmlformats.org/officeDocument/2006/relationships/image" Target="../media/image3.png"/><Relationship Id="rId7" Type="http://schemas.openxmlformats.org/officeDocument/2006/relationships/slide" Target="slide6.xml"/><Relationship Id="rId12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slide" Target="slide14.xml"/><Relationship Id="rId5" Type="http://schemas.openxmlformats.org/officeDocument/2006/relationships/audio" Target="../media/audio2.wav"/><Relationship Id="rId15" Type="http://schemas.openxmlformats.org/officeDocument/2006/relationships/image" Target="../media/image17.jpeg"/><Relationship Id="rId10" Type="http://schemas.openxmlformats.org/officeDocument/2006/relationships/image" Target="../media/image6.jpeg"/><Relationship Id="rId4" Type="http://schemas.openxmlformats.org/officeDocument/2006/relationships/slide" Target="slide2.xml"/><Relationship Id="rId9" Type="http://schemas.openxmlformats.org/officeDocument/2006/relationships/slide" Target="slide10.xml"/><Relationship Id="rId1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slide" Target="slide18.xml"/><Relationship Id="rId3" Type="http://schemas.openxmlformats.org/officeDocument/2006/relationships/image" Target="../media/image3.png"/><Relationship Id="rId7" Type="http://schemas.openxmlformats.org/officeDocument/2006/relationships/slide" Target="slide6.xml"/><Relationship Id="rId12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slide" Target="slide14.xml"/><Relationship Id="rId5" Type="http://schemas.openxmlformats.org/officeDocument/2006/relationships/audio" Target="../media/audio2.wav"/><Relationship Id="rId15" Type="http://schemas.openxmlformats.org/officeDocument/2006/relationships/image" Target="../media/image17.jpeg"/><Relationship Id="rId10" Type="http://schemas.openxmlformats.org/officeDocument/2006/relationships/image" Target="../media/image6.jpeg"/><Relationship Id="rId4" Type="http://schemas.openxmlformats.org/officeDocument/2006/relationships/slide" Target="slide2.xml"/><Relationship Id="rId9" Type="http://schemas.openxmlformats.org/officeDocument/2006/relationships/slide" Target="slide10.xml"/><Relationship Id="rId1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slide" Target="slide18.xml"/><Relationship Id="rId3" Type="http://schemas.openxmlformats.org/officeDocument/2006/relationships/image" Target="../media/image3.png"/><Relationship Id="rId7" Type="http://schemas.openxmlformats.org/officeDocument/2006/relationships/slide" Target="slide6.xml"/><Relationship Id="rId12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slide" Target="slide14.xml"/><Relationship Id="rId5" Type="http://schemas.openxmlformats.org/officeDocument/2006/relationships/audio" Target="../media/audio2.wav"/><Relationship Id="rId15" Type="http://schemas.openxmlformats.org/officeDocument/2006/relationships/image" Target="../media/image18.png"/><Relationship Id="rId10" Type="http://schemas.openxmlformats.org/officeDocument/2006/relationships/image" Target="../media/image6.jpeg"/><Relationship Id="rId4" Type="http://schemas.openxmlformats.org/officeDocument/2006/relationships/slide" Target="slide2.xml"/><Relationship Id="rId9" Type="http://schemas.openxmlformats.org/officeDocument/2006/relationships/slide" Target="slide10.xml"/><Relationship Id="rId1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slide" Target="slide6.xml"/><Relationship Id="rId12" Type="http://schemas.openxmlformats.org/officeDocument/2006/relationships/slide" Target="slide18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7.jpeg"/><Relationship Id="rId5" Type="http://schemas.openxmlformats.org/officeDocument/2006/relationships/audio" Target="../media/audio2.wav"/><Relationship Id="rId10" Type="http://schemas.openxmlformats.org/officeDocument/2006/relationships/image" Target="../media/image6.jpeg"/><Relationship Id="rId4" Type="http://schemas.openxmlformats.org/officeDocument/2006/relationships/slide" Target="slide2.xml"/><Relationship Id="rId9" Type="http://schemas.openxmlformats.org/officeDocument/2006/relationships/slide" Target="slide10.xml"/><Relationship Id="rId1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slide" Target="slide6.xml"/><Relationship Id="rId12" Type="http://schemas.openxmlformats.org/officeDocument/2006/relationships/slide" Target="slide1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7.jpeg"/><Relationship Id="rId5" Type="http://schemas.openxmlformats.org/officeDocument/2006/relationships/audio" Target="../media/audio2.wav"/><Relationship Id="rId10" Type="http://schemas.openxmlformats.org/officeDocument/2006/relationships/image" Target="../media/image6.jpeg"/><Relationship Id="rId4" Type="http://schemas.openxmlformats.org/officeDocument/2006/relationships/slide" Target="slide2.xml"/><Relationship Id="rId9" Type="http://schemas.openxmlformats.org/officeDocument/2006/relationships/slide" Target="slide10.xml"/><Relationship Id="rId1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slide" Target="slide6.xml"/><Relationship Id="rId12" Type="http://schemas.openxmlformats.org/officeDocument/2006/relationships/slide" Target="slide1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7.jpeg"/><Relationship Id="rId5" Type="http://schemas.openxmlformats.org/officeDocument/2006/relationships/audio" Target="../media/audio2.wav"/><Relationship Id="rId10" Type="http://schemas.openxmlformats.org/officeDocument/2006/relationships/image" Target="../media/image6.jpeg"/><Relationship Id="rId4" Type="http://schemas.openxmlformats.org/officeDocument/2006/relationships/slide" Target="slide2.xml"/><Relationship Id="rId9" Type="http://schemas.openxmlformats.org/officeDocument/2006/relationships/slide" Target="slide10.xml"/><Relationship Id="rId1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slide" Target="slide6.xml"/><Relationship Id="rId12" Type="http://schemas.openxmlformats.org/officeDocument/2006/relationships/slide" Target="slide1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7.jpeg"/><Relationship Id="rId5" Type="http://schemas.openxmlformats.org/officeDocument/2006/relationships/audio" Target="../media/audio2.wav"/><Relationship Id="rId10" Type="http://schemas.openxmlformats.org/officeDocument/2006/relationships/image" Target="../media/image6.jpeg"/><Relationship Id="rId4" Type="http://schemas.openxmlformats.org/officeDocument/2006/relationships/slide" Target="slide2.xml"/><Relationship Id="rId9" Type="http://schemas.openxmlformats.org/officeDocument/2006/relationships/slide" Target="slide10.xml"/><Relationship Id="rId1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slide" Target="slide18.xml"/><Relationship Id="rId3" Type="http://schemas.openxmlformats.org/officeDocument/2006/relationships/image" Target="../media/image3.png"/><Relationship Id="rId7" Type="http://schemas.openxmlformats.org/officeDocument/2006/relationships/slide" Target="slide6.xml"/><Relationship Id="rId12" Type="http://schemas.openxmlformats.org/officeDocument/2006/relationships/image" Target="../media/image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slide" Target="slide14.xml"/><Relationship Id="rId5" Type="http://schemas.openxmlformats.org/officeDocument/2006/relationships/audio" Target="../media/audio2.wav"/><Relationship Id="rId15" Type="http://schemas.openxmlformats.org/officeDocument/2006/relationships/image" Target="../media/image23.jpeg"/><Relationship Id="rId10" Type="http://schemas.openxmlformats.org/officeDocument/2006/relationships/image" Target="../media/image6.jpeg"/><Relationship Id="rId4" Type="http://schemas.openxmlformats.org/officeDocument/2006/relationships/slide" Target="slide2.xml"/><Relationship Id="rId9" Type="http://schemas.openxmlformats.org/officeDocument/2006/relationships/slide" Target="slide10.xml"/><Relationship Id="rId14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slide" Target="slide18.xml"/><Relationship Id="rId3" Type="http://schemas.openxmlformats.org/officeDocument/2006/relationships/image" Target="../media/image3.png"/><Relationship Id="rId7" Type="http://schemas.openxmlformats.org/officeDocument/2006/relationships/slide" Target="slide6.xml"/><Relationship Id="rId12" Type="http://schemas.openxmlformats.org/officeDocument/2006/relationships/image" Target="../media/image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slide" Target="slide14.xml"/><Relationship Id="rId5" Type="http://schemas.openxmlformats.org/officeDocument/2006/relationships/audio" Target="../media/audio2.wav"/><Relationship Id="rId15" Type="http://schemas.openxmlformats.org/officeDocument/2006/relationships/image" Target="../media/image24.jpeg"/><Relationship Id="rId10" Type="http://schemas.openxmlformats.org/officeDocument/2006/relationships/image" Target="../media/image6.jpeg"/><Relationship Id="rId4" Type="http://schemas.openxmlformats.org/officeDocument/2006/relationships/slide" Target="slide2.xml"/><Relationship Id="rId9" Type="http://schemas.openxmlformats.org/officeDocument/2006/relationships/slide" Target="slide10.xml"/><Relationship Id="rId1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13" Type="http://schemas.openxmlformats.org/officeDocument/2006/relationships/image" Target="../media/image6.jpeg"/><Relationship Id="rId1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slide" Target="slide2.xml"/><Relationship Id="rId12" Type="http://schemas.openxmlformats.org/officeDocument/2006/relationships/slide" Target="slide10.xml"/><Relationship Id="rId1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6" Type="http://schemas.openxmlformats.org/officeDocument/2006/relationships/slide" Target="slide18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11" Type="http://schemas.openxmlformats.org/officeDocument/2006/relationships/image" Target="../media/image5.jpeg"/><Relationship Id="rId5" Type="http://schemas.openxmlformats.org/officeDocument/2006/relationships/audio" Target="../media/audio1.wav"/><Relationship Id="rId15" Type="http://schemas.openxmlformats.org/officeDocument/2006/relationships/image" Target="../media/image7.jpeg"/><Relationship Id="rId10" Type="http://schemas.openxmlformats.org/officeDocument/2006/relationships/slide" Target="slide6.xml"/><Relationship Id="rId4" Type="http://schemas.openxmlformats.org/officeDocument/2006/relationships/slide" Target="slide4.xml"/><Relationship Id="rId9" Type="http://schemas.openxmlformats.org/officeDocument/2006/relationships/image" Target="../media/image4.png"/><Relationship Id="rId14" Type="http://schemas.openxmlformats.org/officeDocument/2006/relationships/slide" Target="slide1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slide" Target="slide18.xml"/><Relationship Id="rId3" Type="http://schemas.openxmlformats.org/officeDocument/2006/relationships/image" Target="../media/image3.png"/><Relationship Id="rId7" Type="http://schemas.openxmlformats.org/officeDocument/2006/relationships/slide" Target="slide6.xml"/><Relationship Id="rId12" Type="http://schemas.openxmlformats.org/officeDocument/2006/relationships/image" Target="../media/image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slide" Target="slide14.xml"/><Relationship Id="rId5" Type="http://schemas.openxmlformats.org/officeDocument/2006/relationships/audio" Target="../media/audio2.wav"/><Relationship Id="rId15" Type="http://schemas.openxmlformats.org/officeDocument/2006/relationships/image" Target="../media/image25.jpeg"/><Relationship Id="rId10" Type="http://schemas.openxmlformats.org/officeDocument/2006/relationships/image" Target="../media/image6.jpeg"/><Relationship Id="rId4" Type="http://schemas.openxmlformats.org/officeDocument/2006/relationships/slide" Target="slide2.xml"/><Relationship Id="rId9" Type="http://schemas.openxmlformats.org/officeDocument/2006/relationships/slide" Target="slide10.xml"/><Relationship Id="rId14" Type="http://schemas.openxmlformats.org/officeDocument/2006/relationships/image" Target="../media/image8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slide" Target="slide18.xml"/><Relationship Id="rId3" Type="http://schemas.openxmlformats.org/officeDocument/2006/relationships/image" Target="../media/image3.png"/><Relationship Id="rId7" Type="http://schemas.openxmlformats.org/officeDocument/2006/relationships/slide" Target="slide6.xml"/><Relationship Id="rId12" Type="http://schemas.openxmlformats.org/officeDocument/2006/relationships/image" Target="../media/image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slide" Target="slide14.xml"/><Relationship Id="rId5" Type="http://schemas.openxmlformats.org/officeDocument/2006/relationships/audio" Target="../media/audio2.wav"/><Relationship Id="rId15" Type="http://schemas.openxmlformats.org/officeDocument/2006/relationships/image" Target="../media/image26.jpeg"/><Relationship Id="rId10" Type="http://schemas.openxmlformats.org/officeDocument/2006/relationships/image" Target="../media/image6.jpeg"/><Relationship Id="rId4" Type="http://schemas.openxmlformats.org/officeDocument/2006/relationships/slide" Target="slide2.xml"/><Relationship Id="rId9" Type="http://schemas.openxmlformats.org/officeDocument/2006/relationships/slide" Target="slide10.xml"/><Relationship Id="rId1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13" Type="http://schemas.openxmlformats.org/officeDocument/2006/relationships/image" Target="../media/image7.jpeg"/><Relationship Id="rId3" Type="http://schemas.openxmlformats.org/officeDocument/2006/relationships/image" Target="../media/image3.png"/><Relationship Id="rId7" Type="http://schemas.openxmlformats.org/officeDocument/2006/relationships/slide" Target="slide6.xml"/><Relationship Id="rId12" Type="http://schemas.openxmlformats.org/officeDocument/2006/relationships/slide" Target="slide14.xml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6.jpeg"/><Relationship Id="rId5" Type="http://schemas.openxmlformats.org/officeDocument/2006/relationships/audio" Target="../media/audio2.wav"/><Relationship Id="rId15" Type="http://schemas.openxmlformats.org/officeDocument/2006/relationships/image" Target="../media/image8.jpeg"/><Relationship Id="rId10" Type="http://schemas.openxmlformats.org/officeDocument/2006/relationships/slide" Target="slide10.xml"/><Relationship Id="rId4" Type="http://schemas.openxmlformats.org/officeDocument/2006/relationships/slide" Target="slide2.xml"/><Relationship Id="rId9" Type="http://schemas.openxmlformats.org/officeDocument/2006/relationships/image" Target="../media/image5.jpeg"/><Relationship Id="rId14" Type="http://schemas.openxmlformats.org/officeDocument/2006/relationships/slide" Target="slide1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13" Type="http://schemas.openxmlformats.org/officeDocument/2006/relationships/image" Target="../media/image7.jpeg"/><Relationship Id="rId3" Type="http://schemas.openxmlformats.org/officeDocument/2006/relationships/image" Target="../media/image3.png"/><Relationship Id="rId7" Type="http://schemas.openxmlformats.org/officeDocument/2006/relationships/slide" Target="slide6.xml"/><Relationship Id="rId12" Type="http://schemas.openxmlformats.org/officeDocument/2006/relationships/slide" Target="slide14.xml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6.jpeg"/><Relationship Id="rId5" Type="http://schemas.openxmlformats.org/officeDocument/2006/relationships/audio" Target="../media/audio2.wav"/><Relationship Id="rId15" Type="http://schemas.openxmlformats.org/officeDocument/2006/relationships/image" Target="../media/image8.jpeg"/><Relationship Id="rId10" Type="http://schemas.openxmlformats.org/officeDocument/2006/relationships/slide" Target="slide10.xml"/><Relationship Id="rId4" Type="http://schemas.openxmlformats.org/officeDocument/2006/relationships/slide" Target="slide2.xml"/><Relationship Id="rId9" Type="http://schemas.openxmlformats.org/officeDocument/2006/relationships/image" Target="../media/image5.jpeg"/><Relationship Id="rId14" Type="http://schemas.openxmlformats.org/officeDocument/2006/relationships/slide" Target="slide1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13" Type="http://schemas.openxmlformats.org/officeDocument/2006/relationships/image" Target="../media/image7.jpeg"/><Relationship Id="rId3" Type="http://schemas.openxmlformats.org/officeDocument/2006/relationships/image" Target="../media/image3.png"/><Relationship Id="rId7" Type="http://schemas.openxmlformats.org/officeDocument/2006/relationships/slide" Target="slide6.xml"/><Relationship Id="rId12" Type="http://schemas.openxmlformats.org/officeDocument/2006/relationships/slide" Target="slide14.xml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6.jpeg"/><Relationship Id="rId5" Type="http://schemas.openxmlformats.org/officeDocument/2006/relationships/audio" Target="../media/audio2.wav"/><Relationship Id="rId15" Type="http://schemas.openxmlformats.org/officeDocument/2006/relationships/image" Target="../media/image8.jpeg"/><Relationship Id="rId10" Type="http://schemas.openxmlformats.org/officeDocument/2006/relationships/slide" Target="slide10.xml"/><Relationship Id="rId4" Type="http://schemas.openxmlformats.org/officeDocument/2006/relationships/slide" Target="slide2.xml"/><Relationship Id="rId9" Type="http://schemas.openxmlformats.org/officeDocument/2006/relationships/image" Target="../media/image5.jpeg"/><Relationship Id="rId14" Type="http://schemas.openxmlformats.org/officeDocument/2006/relationships/slide" Target="slide1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slide" Target="slide18.xml"/><Relationship Id="rId3" Type="http://schemas.openxmlformats.org/officeDocument/2006/relationships/image" Target="../media/image3.png"/><Relationship Id="rId7" Type="http://schemas.openxmlformats.org/officeDocument/2006/relationships/slide" Target="slide6.xml"/><Relationship Id="rId12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slide" Target="slide14.xml"/><Relationship Id="rId5" Type="http://schemas.openxmlformats.org/officeDocument/2006/relationships/audio" Target="../media/audio2.wav"/><Relationship Id="rId15" Type="http://schemas.openxmlformats.org/officeDocument/2006/relationships/image" Target="../media/image13.png"/><Relationship Id="rId10" Type="http://schemas.openxmlformats.org/officeDocument/2006/relationships/image" Target="../media/image6.jpeg"/><Relationship Id="rId4" Type="http://schemas.openxmlformats.org/officeDocument/2006/relationships/slide" Target="slide2.xml"/><Relationship Id="rId9" Type="http://schemas.openxmlformats.org/officeDocument/2006/relationships/slide" Target="slide10.xml"/><Relationship Id="rId1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24744"/>
            <a:ext cx="8229600" cy="1143000"/>
          </a:xfrm>
        </p:spPr>
        <p:txBody>
          <a:bodyPr/>
          <a:lstStyle/>
          <a:p>
            <a:r>
              <a:rPr lang="fr-FR" dirty="0" smtClean="0"/>
              <a:t>Electron Microscope Simulation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64905"/>
            <a:ext cx="8229600" cy="2592288"/>
          </a:xfrm>
        </p:spPr>
        <p:txBody>
          <a:bodyPr/>
          <a:lstStyle/>
          <a:p>
            <a:r>
              <a:rPr lang="en-GB" dirty="0" smtClean="0"/>
              <a:t>This activity is a simulation of views of cells from an electron microscope.</a:t>
            </a:r>
          </a:p>
          <a:p>
            <a:r>
              <a:rPr lang="en-GB" dirty="0" smtClean="0"/>
              <a:t>Click images in the blue box to change slide.</a:t>
            </a:r>
          </a:p>
          <a:p>
            <a:r>
              <a:rPr lang="en-GB" dirty="0" smtClean="0"/>
              <a:t>Click </a:t>
            </a:r>
            <a:r>
              <a:rPr lang="en-GB" smtClean="0"/>
              <a:t>x4000 buttons to </a:t>
            </a:r>
            <a:r>
              <a:rPr lang="en-GB" dirty="0" smtClean="0"/>
              <a:t>increase magnification.</a:t>
            </a:r>
            <a:endParaRPr lang="en-GB" dirty="0"/>
          </a:p>
        </p:txBody>
      </p:sp>
      <p:pic>
        <p:nvPicPr>
          <p:cNvPr id="4" name="Picture 3" descr="inthinking-logo-left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04664"/>
            <a:ext cx="1917948" cy="79208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AutoShape 1"/>
          <p:cNvSpPr>
            <a:spLocks noChangeShapeType="1"/>
          </p:cNvSpPr>
          <p:nvPr/>
        </p:nvSpPr>
        <p:spPr bwMode="auto">
          <a:xfrm>
            <a:off x="709883" y="5598596"/>
            <a:ext cx="2808288" cy="0"/>
          </a:xfrm>
          <a:prstGeom prst="straightConnector1">
            <a:avLst/>
          </a:prstGeom>
          <a:noFill/>
          <a:ln w="12700">
            <a:solidFill>
              <a:srgbClr val="243F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91406" y="5598596"/>
            <a:ext cx="9721850" cy="508000"/>
            <a:chOff x="-536734" y="447844"/>
            <a:chExt cx="9721850" cy="508000"/>
          </a:xfrm>
        </p:grpSpPr>
        <p:sp>
          <p:nvSpPr>
            <p:cNvPr id="13" name="Text Box 3"/>
            <p:cNvSpPr txBox="1">
              <a:spLocks noChangeArrowheads="1"/>
            </p:cNvSpPr>
            <p:nvPr/>
          </p:nvSpPr>
          <p:spPr bwMode="auto">
            <a:xfrm>
              <a:off x="-92075" y="457200"/>
              <a:ext cx="2955925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tabLst>
                  <a:tab pos="2865438" algn="ctr"/>
                  <a:tab pos="5730875" algn="r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tabLst>
                  <a:tab pos="2865438" algn="ctr"/>
                  <a:tab pos="5730875" algn="r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tabLst>
                  <a:tab pos="2865438" algn="ctr"/>
                  <a:tab pos="5730875" algn="r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tabLst>
                  <a:tab pos="2865438" algn="ctr"/>
                  <a:tab pos="5730875" algn="r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tabLst>
                  <a:tab pos="2865438" algn="ctr"/>
                  <a:tab pos="5730875" algn="r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2865438" algn="ctr"/>
                  <a:tab pos="5730875" algn="r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2865438" algn="ctr"/>
                  <a:tab pos="5730875" algn="r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2865438" algn="ctr"/>
                  <a:tab pos="5730875" algn="r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2865438" algn="ctr"/>
                  <a:tab pos="5730875" algn="r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2865438" algn="ctr"/>
                  <a:tab pos="5730875" algn="r"/>
                </a:tabLst>
              </a:pPr>
              <a:r>
                <a:rPr kumimoji="0" lang="en-US" sz="9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© David Faure, InThinking </a:t>
              </a:r>
              <a:r>
                <a:rPr kumimoji="0" lang="en-US" sz="9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  <a:hlinkClick r:id="rId4"/>
                </a:rPr>
                <a:t>www.biology-inthinking.co.uk</a:t>
              </a:r>
              <a:r>
                <a:rPr kumimoji="0" lang="en-US" sz="9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  </a:t>
              </a:r>
              <a:endPara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2865438" algn="ctr"/>
                  <a:tab pos="5730875" algn="r"/>
                </a:tabLst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4" name="Picture 1" descr="Description: footer-logo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36734" y="447844"/>
              <a:ext cx="506412" cy="50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41116" y="447844"/>
              <a:ext cx="91440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2865438" algn="ctr"/>
                  <a:tab pos="5730875" algn="r"/>
                </a:tabLst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8272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44557" y="476672"/>
            <a:ext cx="8888313" cy="5760640"/>
            <a:chOff x="152986" y="476672"/>
            <a:chExt cx="8888313" cy="5760640"/>
          </a:xfrm>
        </p:grpSpPr>
        <p:sp>
          <p:nvSpPr>
            <p:cNvPr id="6" name="Rectangle 5"/>
            <p:cNvSpPr/>
            <p:nvPr/>
          </p:nvSpPr>
          <p:spPr>
            <a:xfrm>
              <a:off x="152986" y="476672"/>
              <a:ext cx="8888313" cy="576064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/>
            <p:cNvSpPr/>
            <p:nvPr/>
          </p:nvSpPr>
          <p:spPr>
            <a:xfrm>
              <a:off x="323528" y="1109338"/>
              <a:ext cx="5112568" cy="4738741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 cmpd="dbl">
              <a:solidFill>
                <a:schemeClr val="bg1"/>
              </a:solidFill>
            </a:ln>
            <a:effectLst>
              <a:outerShdw blurRad="50800" dist="50800" dir="5400000" algn="ctr" rotWithShape="0">
                <a:schemeClr val="tx1">
                  <a:lumMod val="50000"/>
                  <a:lumOff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7587952" y="1109338"/>
              <a:ext cx="1304528" cy="4738741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 cmpd="dbl">
              <a:solidFill>
                <a:schemeClr val="bg1"/>
              </a:solidFill>
            </a:ln>
            <a:effectLst>
              <a:outerShdw blurRad="50800" dist="50800" dir="5400000" algn="ctr" rotWithShape="0">
                <a:schemeClr val="tx1">
                  <a:lumMod val="50000"/>
                  <a:lumOff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2120" y="2267141"/>
              <a:ext cx="1673264" cy="18037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Rounded Rectangle 6"/>
            <p:cNvSpPr/>
            <p:nvPr/>
          </p:nvSpPr>
          <p:spPr>
            <a:xfrm>
              <a:off x="5652120" y="4602535"/>
              <a:ext cx="760172" cy="467079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 dirty="0" smtClean="0"/>
                <a:t>x4000</a:t>
              </a:r>
              <a:endParaRPr lang="en-GB" sz="1600" dirty="0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6588224" y="4602536"/>
              <a:ext cx="749623" cy="467079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 dirty="0" smtClean="0"/>
                <a:t>x10000</a:t>
              </a:r>
              <a:endParaRPr lang="en-GB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37608" y="592436"/>
              <a:ext cx="8554871" cy="34082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3175" cmpd="sng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Electron </a:t>
              </a:r>
              <a:r>
                <a:rPr lang="en-GB" dirty="0" smtClean="0"/>
                <a:t>Microscope</a:t>
              </a:r>
              <a:r>
                <a:rPr lang="fr-FR" dirty="0" smtClean="0"/>
                <a:t> Terminal  - New York Aquarium</a:t>
              </a:r>
              <a:endParaRPr lang="en-GB" dirty="0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5654055" y="5165589"/>
              <a:ext cx="758237" cy="467079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 dirty="0" smtClean="0"/>
                <a:t>x40000</a:t>
              </a:r>
              <a:endParaRPr lang="en-GB" dirty="0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6588224" y="5165589"/>
              <a:ext cx="749623" cy="467079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 dirty="0" smtClean="0"/>
                <a:t>x100000</a:t>
              </a:r>
              <a:endParaRPr lang="en-GB" sz="1600" dirty="0"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5652120" y="1268801"/>
              <a:ext cx="1080120" cy="457184"/>
              <a:chOff x="5714666" y="1059601"/>
              <a:chExt cx="1080120" cy="422895"/>
            </a:xfr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</p:grpSpPr>
          <p:sp>
            <p:nvSpPr>
              <p:cNvPr id="11" name="Rectangle 10"/>
              <p:cNvSpPr/>
              <p:nvPr/>
            </p:nvSpPr>
            <p:spPr>
              <a:xfrm>
                <a:off x="5714666" y="1059601"/>
                <a:ext cx="1080120" cy="422895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" name="Rounded Rectangle 7"/>
              <p:cNvSpPr/>
              <p:nvPr/>
            </p:nvSpPr>
            <p:spPr>
              <a:xfrm>
                <a:off x="5796136" y="1129321"/>
                <a:ext cx="917180" cy="283456"/>
              </a:xfrm>
              <a:prstGeom prst="round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400" b="1" dirty="0" smtClean="0">
                    <a:sym typeface="Symbol"/>
                  </a:rPr>
                  <a:t></a:t>
                </a:r>
                <a:endParaRPr lang="en-GB" sz="2400" b="1" dirty="0"/>
              </a:p>
            </p:txBody>
          </p:sp>
        </p:grpSp>
        <p:sp>
          <p:nvSpPr>
            <p:cNvPr id="29" name="Rectangle 28"/>
            <p:cNvSpPr/>
            <p:nvPr/>
          </p:nvSpPr>
          <p:spPr>
            <a:xfrm>
              <a:off x="6923429" y="1268801"/>
              <a:ext cx="383473" cy="468721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6952353" y="1346075"/>
              <a:ext cx="325625" cy="314172"/>
            </a:xfrm>
            <a:prstGeom prst="roundRect">
              <a:avLst/>
            </a:prstGeom>
            <a:gradFill flip="none" rotWithShape="1">
              <a:gsLst>
                <a:gs pos="0">
                  <a:schemeClr val="accent2">
                    <a:lumMod val="75000"/>
                    <a:shade val="30000"/>
                    <a:satMod val="115000"/>
                  </a:schemeClr>
                </a:gs>
                <a:gs pos="50000">
                  <a:schemeClr val="accent2">
                    <a:lumMod val="75000"/>
                    <a:shade val="67500"/>
                    <a:satMod val="115000"/>
                  </a:schemeClr>
                </a:gs>
                <a:gs pos="100000">
                  <a:schemeClr val="accent2">
                    <a:lumMod val="7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 smtClean="0">
                  <a:sym typeface="Symbol"/>
                </a:rPr>
                <a:t></a:t>
              </a:r>
              <a:endParaRPr lang="en-GB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668343" y="1187186"/>
              <a:ext cx="1152129" cy="8464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7668343" y="2121343"/>
              <a:ext cx="1152129" cy="8464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7664151" y="3055501"/>
              <a:ext cx="1152129" cy="8464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7668343" y="3989659"/>
              <a:ext cx="1152129" cy="8464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7664151" y="4923817"/>
              <a:ext cx="1152129" cy="8464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717062" y="1124744"/>
            <a:ext cx="979922" cy="821381"/>
            <a:chOff x="7717062" y="1124744"/>
            <a:chExt cx="979922" cy="821381"/>
          </a:xfrm>
        </p:grpSpPr>
        <p:pic>
          <p:nvPicPr>
            <p:cNvPr id="31" name="Picture 6">
              <a:hlinkClick r:id="rId4" action="ppaction://hlinksldjump" highlightClick="1">
                <a:snd r:embed="rId5" name="suction.wav"/>
              </a:hlinkClick>
              <a:hlinkHover r:id="" action="ppaction://noaction" highlightClick="1"/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7902016" y="1151156"/>
              <a:ext cx="686388" cy="903549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Rectangle 13"/>
            <p:cNvSpPr/>
            <p:nvPr/>
          </p:nvSpPr>
          <p:spPr>
            <a:xfrm>
              <a:off x="7717062" y="1124744"/>
              <a:ext cx="433131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A</a:t>
              </a:r>
              <a:endParaRPr lang="en-US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748085" y="2060848"/>
            <a:ext cx="948899" cy="792090"/>
            <a:chOff x="7748085" y="2060848"/>
            <a:chExt cx="948899" cy="792090"/>
          </a:xfrm>
        </p:grpSpPr>
        <p:pic>
          <p:nvPicPr>
            <p:cNvPr id="36" name="Picture 3">
              <a:hlinkClick r:id="rId7" action="ppaction://hlinksldjump" highlightClick="1">
                <a:snd r:embed="rId5" name="suction.wav"/>
              </a:hlinkClick>
              <a:hlinkHover r:id="" action="ppaction://noaction" highlightClick="1"/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5400000">
              <a:off x="7920908" y="2076862"/>
              <a:ext cx="648599" cy="903553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7" name="Rectangle 36"/>
            <p:cNvSpPr/>
            <p:nvPr/>
          </p:nvSpPr>
          <p:spPr>
            <a:xfrm>
              <a:off x="7748085" y="2060848"/>
              <a:ext cx="415499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B</a:t>
              </a:r>
              <a:endParaRPr lang="en-US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755580" y="3055501"/>
            <a:ext cx="901008" cy="753973"/>
            <a:chOff x="7755580" y="3055501"/>
            <a:chExt cx="901008" cy="753973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grpSpPr>
        <p:pic>
          <p:nvPicPr>
            <p:cNvPr id="1026" name="Picture 2" descr="Thumbnail for version as of 14:44, 24 March 2009">
              <a:hlinkClick r:id="rId9" action="ppaction://hlinksldjump" highlightClick="1">
                <a:snd r:embed="rId5" name="suction.wav"/>
              </a:hlinkClick>
              <a:hlinkHover r:id="" action="ppaction://noaction" highlightClick="1"/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5368" y="3147944"/>
              <a:ext cx="841220" cy="6615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Rectangle 37"/>
            <p:cNvSpPr/>
            <p:nvPr/>
          </p:nvSpPr>
          <p:spPr>
            <a:xfrm>
              <a:off x="7755580" y="3055501"/>
              <a:ext cx="402675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C</a:t>
              </a:r>
              <a:endParaRPr lang="en-US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735542" y="3996353"/>
            <a:ext cx="921046" cy="779003"/>
            <a:chOff x="7735542" y="3996353"/>
            <a:chExt cx="921046" cy="779003"/>
          </a:xfrm>
        </p:grpSpPr>
        <p:pic>
          <p:nvPicPr>
            <p:cNvPr id="1028" name="Picture 4" descr="Thumbnail for version as of 06:44, 21 September 2007">
              <a:hlinkClick r:id="rId11" action="ppaction://hlinksldjump" highlightClick="1">
                <a:snd r:embed="rId5" name="suction.wav"/>
              </a:hlinkClick>
              <a:hlinkHover r:id="" action="ppaction://noaction" highlightClick="1"/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5369" y="4102380"/>
              <a:ext cx="841219" cy="6729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Rectangle 38"/>
            <p:cNvSpPr/>
            <p:nvPr/>
          </p:nvSpPr>
          <p:spPr>
            <a:xfrm>
              <a:off x="7735542" y="3996353"/>
              <a:ext cx="442750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D</a:t>
              </a:r>
              <a:endParaRPr lang="en-US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764396" y="4869160"/>
            <a:ext cx="932588" cy="827268"/>
            <a:chOff x="7764396" y="4869160"/>
            <a:chExt cx="932588" cy="827268"/>
          </a:xfrm>
        </p:grpSpPr>
        <p:pic>
          <p:nvPicPr>
            <p:cNvPr id="13" name="Picture 6" descr="Thumbnail for version as of 16:37, 25 October 2007">
              <a:hlinkClick r:id="rId13" action="ppaction://hlinksldjump" highlightClick="1">
                <a:snd r:embed="rId5" name="suction.wav"/>
              </a:hlinkClick>
              <a:hlinkHover r:id="" action="ppaction://noaction" highlightClick="1"/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5369" y="5013176"/>
              <a:ext cx="881615" cy="6832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Rectangle 40"/>
            <p:cNvSpPr/>
            <p:nvPr/>
          </p:nvSpPr>
          <p:spPr>
            <a:xfrm>
              <a:off x="7764396" y="4869160"/>
              <a:ext cx="385042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E</a:t>
              </a:r>
              <a:endParaRPr lang="en-US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pic>
        <p:nvPicPr>
          <p:cNvPr id="2050" name="Picture 2" descr="C:\Users\faure_d\Backup of red HDD\Dropbox\_Eduspace MY TEACHING RESOURCES\IB 2014_2021 &amp; inthinking\Images &amp; scripts\TEM_images_CC\TEM_of_L-form_bacteria-Mark_Leaver_Newcastle_University.jpeg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17124" y="2276872"/>
            <a:ext cx="2422828" cy="2561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6606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44557" y="476672"/>
            <a:ext cx="8888313" cy="5760640"/>
            <a:chOff x="152986" y="476672"/>
            <a:chExt cx="8888313" cy="5760640"/>
          </a:xfrm>
        </p:grpSpPr>
        <p:sp>
          <p:nvSpPr>
            <p:cNvPr id="6" name="Rectangle 5"/>
            <p:cNvSpPr/>
            <p:nvPr/>
          </p:nvSpPr>
          <p:spPr>
            <a:xfrm>
              <a:off x="152986" y="476672"/>
              <a:ext cx="8888313" cy="576064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/>
            <p:cNvSpPr/>
            <p:nvPr/>
          </p:nvSpPr>
          <p:spPr>
            <a:xfrm>
              <a:off x="323528" y="1109338"/>
              <a:ext cx="5112568" cy="4738741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 cmpd="dbl">
              <a:solidFill>
                <a:schemeClr val="bg1"/>
              </a:solidFill>
            </a:ln>
            <a:effectLst>
              <a:outerShdw blurRad="50800" dist="50800" dir="5400000" algn="ctr" rotWithShape="0">
                <a:schemeClr val="tx1">
                  <a:lumMod val="50000"/>
                  <a:lumOff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7587952" y="1109338"/>
              <a:ext cx="1304528" cy="4738741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 cmpd="dbl">
              <a:solidFill>
                <a:schemeClr val="bg1"/>
              </a:solidFill>
            </a:ln>
            <a:effectLst>
              <a:outerShdw blurRad="50800" dist="50800" dir="5400000" algn="ctr" rotWithShape="0">
                <a:schemeClr val="tx1">
                  <a:lumMod val="50000"/>
                  <a:lumOff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2120" y="2267141"/>
              <a:ext cx="1673264" cy="18037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Rounded Rectangle 6"/>
            <p:cNvSpPr/>
            <p:nvPr/>
          </p:nvSpPr>
          <p:spPr>
            <a:xfrm>
              <a:off x="5652120" y="4602535"/>
              <a:ext cx="760172" cy="467079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 dirty="0" smtClean="0"/>
                <a:t>x4000</a:t>
              </a:r>
              <a:endParaRPr lang="en-GB" sz="1600" dirty="0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6588224" y="4602536"/>
              <a:ext cx="749623" cy="467079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 dirty="0" smtClean="0"/>
                <a:t>x10000</a:t>
              </a:r>
              <a:endParaRPr lang="en-GB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37608" y="592436"/>
              <a:ext cx="8554871" cy="34082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3175" cmpd="sng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Electron </a:t>
              </a:r>
              <a:r>
                <a:rPr lang="en-GB" dirty="0" smtClean="0"/>
                <a:t>Microscope</a:t>
              </a:r>
              <a:r>
                <a:rPr lang="fr-FR" dirty="0" smtClean="0"/>
                <a:t> Terminal  - New York Aquarium</a:t>
              </a:r>
              <a:endParaRPr lang="en-GB" dirty="0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5654055" y="5165589"/>
              <a:ext cx="758237" cy="467079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 dirty="0" smtClean="0"/>
                <a:t>x40000</a:t>
              </a:r>
              <a:endParaRPr lang="en-GB" dirty="0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6588224" y="5165589"/>
              <a:ext cx="749623" cy="467079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 dirty="0" smtClean="0"/>
                <a:t>x100000</a:t>
              </a:r>
              <a:endParaRPr lang="en-GB" sz="1600" dirty="0"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5652120" y="1268801"/>
              <a:ext cx="1080120" cy="457184"/>
              <a:chOff x="5714666" y="1059601"/>
              <a:chExt cx="1080120" cy="422895"/>
            </a:xfr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</p:grpSpPr>
          <p:sp>
            <p:nvSpPr>
              <p:cNvPr id="11" name="Rectangle 10"/>
              <p:cNvSpPr/>
              <p:nvPr/>
            </p:nvSpPr>
            <p:spPr>
              <a:xfrm>
                <a:off x="5714666" y="1059601"/>
                <a:ext cx="1080120" cy="422895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" name="Rounded Rectangle 7"/>
              <p:cNvSpPr/>
              <p:nvPr/>
            </p:nvSpPr>
            <p:spPr>
              <a:xfrm>
                <a:off x="5796136" y="1129321"/>
                <a:ext cx="917180" cy="283456"/>
              </a:xfrm>
              <a:prstGeom prst="round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400" b="1" dirty="0" smtClean="0">
                    <a:sym typeface="Symbol"/>
                  </a:rPr>
                  <a:t></a:t>
                </a:r>
                <a:endParaRPr lang="en-GB" sz="2400" b="1" dirty="0"/>
              </a:p>
            </p:txBody>
          </p:sp>
        </p:grpSp>
        <p:sp>
          <p:nvSpPr>
            <p:cNvPr id="29" name="Rectangle 28"/>
            <p:cNvSpPr/>
            <p:nvPr/>
          </p:nvSpPr>
          <p:spPr>
            <a:xfrm>
              <a:off x="6923429" y="1268801"/>
              <a:ext cx="383473" cy="468721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6952353" y="1346075"/>
              <a:ext cx="325625" cy="314172"/>
            </a:xfrm>
            <a:prstGeom prst="roundRect">
              <a:avLst/>
            </a:prstGeom>
            <a:gradFill flip="none" rotWithShape="1">
              <a:gsLst>
                <a:gs pos="0">
                  <a:schemeClr val="accent2">
                    <a:lumMod val="75000"/>
                    <a:shade val="30000"/>
                    <a:satMod val="115000"/>
                  </a:schemeClr>
                </a:gs>
                <a:gs pos="50000">
                  <a:schemeClr val="accent2">
                    <a:lumMod val="75000"/>
                    <a:shade val="67500"/>
                    <a:satMod val="115000"/>
                  </a:schemeClr>
                </a:gs>
                <a:gs pos="100000">
                  <a:schemeClr val="accent2">
                    <a:lumMod val="7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 smtClean="0">
                  <a:sym typeface="Symbol"/>
                </a:rPr>
                <a:t></a:t>
              </a:r>
              <a:endParaRPr lang="en-GB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668343" y="1187186"/>
              <a:ext cx="1152129" cy="8464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7668343" y="2121343"/>
              <a:ext cx="1152129" cy="8464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7664151" y="3055501"/>
              <a:ext cx="1152129" cy="8464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7668343" y="3989659"/>
              <a:ext cx="1152129" cy="8464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7664151" y="4923817"/>
              <a:ext cx="1152129" cy="8464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717062" y="1124744"/>
            <a:ext cx="979922" cy="821381"/>
            <a:chOff x="7717062" y="1124744"/>
            <a:chExt cx="979922" cy="821381"/>
          </a:xfrm>
        </p:grpSpPr>
        <p:pic>
          <p:nvPicPr>
            <p:cNvPr id="31" name="Picture 6">
              <a:hlinkClick r:id="rId4" action="ppaction://hlinksldjump" highlightClick="1">
                <a:snd r:embed="rId5" name="suction.wav"/>
              </a:hlinkClick>
              <a:hlinkHover r:id="" action="ppaction://noaction" highlightClick="1"/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7902016" y="1151156"/>
              <a:ext cx="686388" cy="903549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Rectangle 13"/>
            <p:cNvSpPr/>
            <p:nvPr/>
          </p:nvSpPr>
          <p:spPr>
            <a:xfrm>
              <a:off x="7717062" y="1124744"/>
              <a:ext cx="433131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A</a:t>
              </a:r>
              <a:endParaRPr lang="en-US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748085" y="2060848"/>
            <a:ext cx="948899" cy="792090"/>
            <a:chOff x="7748085" y="2060848"/>
            <a:chExt cx="948899" cy="792090"/>
          </a:xfrm>
        </p:grpSpPr>
        <p:pic>
          <p:nvPicPr>
            <p:cNvPr id="36" name="Picture 3">
              <a:hlinkClick r:id="rId7" action="ppaction://hlinksldjump" highlightClick="1">
                <a:snd r:embed="rId5" name="suction.wav"/>
              </a:hlinkClick>
              <a:hlinkHover r:id="" action="ppaction://noaction" highlightClick="1"/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5400000">
              <a:off x="7920908" y="2076862"/>
              <a:ext cx="648599" cy="903553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7" name="Rectangle 36"/>
            <p:cNvSpPr/>
            <p:nvPr/>
          </p:nvSpPr>
          <p:spPr>
            <a:xfrm>
              <a:off x="7748085" y="2060848"/>
              <a:ext cx="415499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B</a:t>
              </a:r>
              <a:endParaRPr lang="en-US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755580" y="3055501"/>
            <a:ext cx="901008" cy="753973"/>
            <a:chOff x="7755580" y="3055501"/>
            <a:chExt cx="901008" cy="753973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grpSpPr>
        <p:pic>
          <p:nvPicPr>
            <p:cNvPr id="1026" name="Picture 2" descr="Thumbnail for version as of 14:44, 24 March 2009">
              <a:hlinkClick r:id="rId9" action="ppaction://hlinksldjump" highlightClick="1">
                <a:snd r:embed="rId5" name="suction.wav"/>
              </a:hlinkClick>
              <a:hlinkHover r:id="" action="ppaction://noaction" highlightClick="1"/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5368" y="3147944"/>
              <a:ext cx="841220" cy="6615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Rectangle 37"/>
            <p:cNvSpPr/>
            <p:nvPr/>
          </p:nvSpPr>
          <p:spPr>
            <a:xfrm>
              <a:off x="7755580" y="3055501"/>
              <a:ext cx="402675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C</a:t>
              </a:r>
              <a:endParaRPr lang="en-US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735542" y="3996353"/>
            <a:ext cx="921046" cy="779003"/>
            <a:chOff x="7735542" y="3996353"/>
            <a:chExt cx="921046" cy="779003"/>
          </a:xfrm>
        </p:grpSpPr>
        <p:pic>
          <p:nvPicPr>
            <p:cNvPr id="1028" name="Picture 4" descr="Thumbnail for version as of 06:44, 21 September 2007">
              <a:hlinkClick r:id="rId11" action="ppaction://hlinksldjump" highlightClick="1">
                <a:snd r:embed="rId5" name="suction.wav"/>
              </a:hlinkClick>
              <a:hlinkHover r:id="" action="ppaction://noaction" highlightClick="1"/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5369" y="4102380"/>
              <a:ext cx="841219" cy="6729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Rectangle 38"/>
            <p:cNvSpPr/>
            <p:nvPr/>
          </p:nvSpPr>
          <p:spPr>
            <a:xfrm>
              <a:off x="7735542" y="3996353"/>
              <a:ext cx="442750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D</a:t>
              </a:r>
              <a:endParaRPr lang="en-US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764396" y="4869160"/>
            <a:ext cx="932588" cy="827268"/>
            <a:chOff x="7764396" y="4869160"/>
            <a:chExt cx="932588" cy="827268"/>
          </a:xfrm>
        </p:grpSpPr>
        <p:pic>
          <p:nvPicPr>
            <p:cNvPr id="13" name="Picture 6" descr="Thumbnail for version as of 16:37, 25 October 2007">
              <a:hlinkClick r:id="rId13" action="ppaction://hlinksldjump" highlightClick="1">
                <a:snd r:embed="rId5" name="suction.wav"/>
              </a:hlinkClick>
              <a:hlinkHover r:id="" action="ppaction://noaction" highlightClick="1"/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5369" y="5013176"/>
              <a:ext cx="881615" cy="6832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Rectangle 40"/>
            <p:cNvSpPr/>
            <p:nvPr/>
          </p:nvSpPr>
          <p:spPr>
            <a:xfrm>
              <a:off x="7764396" y="4869160"/>
              <a:ext cx="385042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E</a:t>
              </a:r>
              <a:endParaRPr lang="en-US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pic>
        <p:nvPicPr>
          <p:cNvPr id="2050" name="Picture 2" descr="C:\Users\faure_d\Backup of red HDD\Dropbox\_Eduspace MY TEACHING RESOURCES\IB 2014_2021 &amp; inthinking\Images &amp; scripts\TEM_images_CC\TEM_of_L-form_bacteria-Mark_Leaver_Newcastle_University.jpeg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20" t="37469" r="5717" b="525"/>
          <a:stretch/>
        </p:blipFill>
        <p:spPr bwMode="auto">
          <a:xfrm>
            <a:off x="539552" y="1268760"/>
            <a:ext cx="4740560" cy="4354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2130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44557" y="476672"/>
            <a:ext cx="8888313" cy="5760640"/>
            <a:chOff x="152986" y="476672"/>
            <a:chExt cx="8888313" cy="5760640"/>
          </a:xfrm>
        </p:grpSpPr>
        <p:sp>
          <p:nvSpPr>
            <p:cNvPr id="6" name="Rectangle 5"/>
            <p:cNvSpPr/>
            <p:nvPr/>
          </p:nvSpPr>
          <p:spPr>
            <a:xfrm>
              <a:off x="152986" y="476672"/>
              <a:ext cx="8888313" cy="576064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/>
            <p:cNvSpPr/>
            <p:nvPr/>
          </p:nvSpPr>
          <p:spPr>
            <a:xfrm>
              <a:off x="323528" y="1109338"/>
              <a:ext cx="5112568" cy="4738741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 cmpd="dbl">
              <a:solidFill>
                <a:schemeClr val="bg1"/>
              </a:solidFill>
            </a:ln>
            <a:effectLst>
              <a:outerShdw blurRad="50800" dist="50800" dir="5400000" algn="ctr" rotWithShape="0">
                <a:schemeClr val="tx1">
                  <a:lumMod val="50000"/>
                  <a:lumOff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7587952" y="1109338"/>
              <a:ext cx="1304528" cy="4738741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 cmpd="dbl">
              <a:solidFill>
                <a:schemeClr val="bg1"/>
              </a:solidFill>
            </a:ln>
            <a:effectLst>
              <a:outerShdw blurRad="50800" dist="50800" dir="5400000" algn="ctr" rotWithShape="0">
                <a:schemeClr val="tx1">
                  <a:lumMod val="50000"/>
                  <a:lumOff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2120" y="2267141"/>
              <a:ext cx="1673264" cy="18037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Rounded Rectangle 6"/>
            <p:cNvSpPr/>
            <p:nvPr/>
          </p:nvSpPr>
          <p:spPr>
            <a:xfrm>
              <a:off x="5652120" y="4602535"/>
              <a:ext cx="760172" cy="467079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 dirty="0" smtClean="0"/>
                <a:t>x4000</a:t>
              </a:r>
              <a:endParaRPr lang="en-GB" sz="1600" dirty="0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6588224" y="4602536"/>
              <a:ext cx="749623" cy="467079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 dirty="0" smtClean="0"/>
                <a:t>x10000</a:t>
              </a:r>
              <a:endParaRPr lang="en-GB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37608" y="592436"/>
              <a:ext cx="8554871" cy="34082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3175" cmpd="sng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Electron </a:t>
              </a:r>
              <a:r>
                <a:rPr lang="en-GB" dirty="0" smtClean="0"/>
                <a:t>Microscope</a:t>
              </a:r>
              <a:r>
                <a:rPr lang="fr-FR" dirty="0" smtClean="0"/>
                <a:t> Terminal  - New York Aquarium</a:t>
              </a:r>
              <a:endParaRPr lang="en-GB" dirty="0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5654055" y="5165589"/>
              <a:ext cx="758237" cy="467079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 dirty="0" smtClean="0"/>
                <a:t>x40000</a:t>
              </a:r>
              <a:endParaRPr lang="en-GB" dirty="0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6588224" y="5165589"/>
              <a:ext cx="749623" cy="467079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 dirty="0" smtClean="0"/>
                <a:t>x100000</a:t>
              </a:r>
              <a:endParaRPr lang="en-GB" sz="1600" dirty="0"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5652120" y="1268801"/>
              <a:ext cx="1080120" cy="457184"/>
              <a:chOff x="5714666" y="1059601"/>
              <a:chExt cx="1080120" cy="422895"/>
            </a:xfr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</p:grpSpPr>
          <p:sp>
            <p:nvSpPr>
              <p:cNvPr id="11" name="Rectangle 10"/>
              <p:cNvSpPr/>
              <p:nvPr/>
            </p:nvSpPr>
            <p:spPr>
              <a:xfrm>
                <a:off x="5714666" y="1059601"/>
                <a:ext cx="1080120" cy="422895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" name="Rounded Rectangle 7"/>
              <p:cNvSpPr/>
              <p:nvPr/>
            </p:nvSpPr>
            <p:spPr>
              <a:xfrm>
                <a:off x="5796136" y="1129321"/>
                <a:ext cx="917180" cy="283456"/>
              </a:xfrm>
              <a:prstGeom prst="round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400" b="1" dirty="0" smtClean="0">
                    <a:sym typeface="Symbol"/>
                  </a:rPr>
                  <a:t></a:t>
                </a:r>
                <a:endParaRPr lang="en-GB" sz="2400" b="1" dirty="0"/>
              </a:p>
            </p:txBody>
          </p:sp>
        </p:grpSp>
        <p:sp>
          <p:nvSpPr>
            <p:cNvPr id="29" name="Rectangle 28"/>
            <p:cNvSpPr/>
            <p:nvPr/>
          </p:nvSpPr>
          <p:spPr>
            <a:xfrm>
              <a:off x="6923429" y="1268801"/>
              <a:ext cx="383473" cy="468721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6952353" y="1346075"/>
              <a:ext cx="325625" cy="314172"/>
            </a:xfrm>
            <a:prstGeom prst="roundRect">
              <a:avLst/>
            </a:prstGeom>
            <a:gradFill flip="none" rotWithShape="1">
              <a:gsLst>
                <a:gs pos="0">
                  <a:schemeClr val="accent2">
                    <a:lumMod val="75000"/>
                    <a:shade val="30000"/>
                    <a:satMod val="115000"/>
                  </a:schemeClr>
                </a:gs>
                <a:gs pos="50000">
                  <a:schemeClr val="accent2">
                    <a:lumMod val="75000"/>
                    <a:shade val="67500"/>
                    <a:satMod val="115000"/>
                  </a:schemeClr>
                </a:gs>
                <a:gs pos="100000">
                  <a:schemeClr val="accent2">
                    <a:lumMod val="7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 smtClean="0">
                  <a:sym typeface="Symbol"/>
                </a:rPr>
                <a:t></a:t>
              </a:r>
              <a:endParaRPr lang="en-GB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668343" y="1187186"/>
              <a:ext cx="1152129" cy="8464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7668343" y="2121343"/>
              <a:ext cx="1152129" cy="8464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7664151" y="3055501"/>
              <a:ext cx="1152129" cy="8464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7668343" y="3989659"/>
              <a:ext cx="1152129" cy="8464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7664151" y="4923817"/>
              <a:ext cx="1152129" cy="8464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717062" y="1124744"/>
            <a:ext cx="979922" cy="821381"/>
            <a:chOff x="7717062" y="1124744"/>
            <a:chExt cx="979922" cy="821381"/>
          </a:xfrm>
        </p:grpSpPr>
        <p:pic>
          <p:nvPicPr>
            <p:cNvPr id="31" name="Picture 6">
              <a:hlinkClick r:id="rId4" action="ppaction://hlinksldjump" highlightClick="1">
                <a:snd r:embed="rId5" name="suction.wav"/>
              </a:hlinkClick>
              <a:hlinkHover r:id="" action="ppaction://noaction" highlightClick="1"/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7902016" y="1151156"/>
              <a:ext cx="686388" cy="903549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Rectangle 13"/>
            <p:cNvSpPr/>
            <p:nvPr/>
          </p:nvSpPr>
          <p:spPr>
            <a:xfrm>
              <a:off x="7717062" y="1124744"/>
              <a:ext cx="433131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A</a:t>
              </a:r>
              <a:endParaRPr lang="en-US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748085" y="2060848"/>
            <a:ext cx="948899" cy="792090"/>
            <a:chOff x="7748085" y="2060848"/>
            <a:chExt cx="948899" cy="792090"/>
          </a:xfrm>
        </p:grpSpPr>
        <p:pic>
          <p:nvPicPr>
            <p:cNvPr id="36" name="Picture 3">
              <a:hlinkClick r:id="rId7" action="ppaction://hlinksldjump" highlightClick="1">
                <a:snd r:embed="rId5" name="suction.wav"/>
              </a:hlinkClick>
              <a:hlinkHover r:id="" action="ppaction://noaction" highlightClick="1"/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5400000">
              <a:off x="7920908" y="2076862"/>
              <a:ext cx="648599" cy="903553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7" name="Rectangle 36"/>
            <p:cNvSpPr/>
            <p:nvPr/>
          </p:nvSpPr>
          <p:spPr>
            <a:xfrm>
              <a:off x="7748085" y="2060848"/>
              <a:ext cx="415499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B</a:t>
              </a:r>
              <a:endParaRPr lang="en-US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755580" y="3055501"/>
            <a:ext cx="901008" cy="753973"/>
            <a:chOff x="7755580" y="3055501"/>
            <a:chExt cx="901008" cy="753973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grpSpPr>
        <p:pic>
          <p:nvPicPr>
            <p:cNvPr id="1026" name="Picture 2" descr="Thumbnail for version as of 14:44, 24 March 2009">
              <a:hlinkClick r:id="rId9" action="ppaction://hlinksldjump" highlightClick="1">
                <a:snd r:embed="rId5" name="suction.wav"/>
              </a:hlinkClick>
              <a:hlinkHover r:id="" action="ppaction://noaction" highlightClick="1"/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5368" y="3147944"/>
              <a:ext cx="841220" cy="6615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Rectangle 37"/>
            <p:cNvSpPr/>
            <p:nvPr/>
          </p:nvSpPr>
          <p:spPr>
            <a:xfrm>
              <a:off x="7755580" y="3055501"/>
              <a:ext cx="402675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C</a:t>
              </a:r>
              <a:endParaRPr lang="en-US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735542" y="3996353"/>
            <a:ext cx="921046" cy="779003"/>
            <a:chOff x="7735542" y="3996353"/>
            <a:chExt cx="921046" cy="779003"/>
          </a:xfrm>
        </p:grpSpPr>
        <p:pic>
          <p:nvPicPr>
            <p:cNvPr id="1028" name="Picture 4" descr="Thumbnail for version as of 06:44, 21 September 2007">
              <a:hlinkClick r:id="rId11" action="ppaction://hlinksldjump" highlightClick="1">
                <a:snd r:embed="rId5" name="suction.wav"/>
              </a:hlinkClick>
              <a:hlinkHover r:id="" action="ppaction://noaction" highlightClick="1"/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5369" y="4102380"/>
              <a:ext cx="841219" cy="6729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Rectangle 38"/>
            <p:cNvSpPr/>
            <p:nvPr/>
          </p:nvSpPr>
          <p:spPr>
            <a:xfrm>
              <a:off x="7735542" y="3996353"/>
              <a:ext cx="442750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D</a:t>
              </a:r>
              <a:endParaRPr lang="en-US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764396" y="4869160"/>
            <a:ext cx="932588" cy="827268"/>
            <a:chOff x="7764396" y="4869160"/>
            <a:chExt cx="932588" cy="827268"/>
          </a:xfrm>
        </p:grpSpPr>
        <p:pic>
          <p:nvPicPr>
            <p:cNvPr id="13" name="Picture 6" descr="Thumbnail for version as of 16:37, 25 October 2007">
              <a:hlinkClick r:id="rId13" action="ppaction://hlinksldjump" highlightClick="1">
                <a:snd r:embed="rId5" name="suction.wav"/>
              </a:hlinkClick>
              <a:hlinkHover r:id="" action="ppaction://noaction" highlightClick="1"/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5369" y="5013176"/>
              <a:ext cx="881615" cy="6832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Rectangle 40"/>
            <p:cNvSpPr/>
            <p:nvPr/>
          </p:nvSpPr>
          <p:spPr>
            <a:xfrm>
              <a:off x="7764396" y="4869160"/>
              <a:ext cx="385042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E</a:t>
              </a:r>
              <a:endParaRPr lang="en-US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pic>
        <p:nvPicPr>
          <p:cNvPr id="2050" name="Picture 2" descr="C:\Users\faure_d\Backup of red HDD\Dropbox\_Eduspace MY TEACHING RESOURCES\IB 2014_2021 &amp; inthinking\Images &amp; scripts\TEM_images_CC\TEM_of_L-form_bacteria-Mark_Leaver_Newcastle_University.jpeg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63" t="57190" r="18997" b="7269"/>
          <a:stretch/>
        </p:blipFill>
        <p:spPr bwMode="auto">
          <a:xfrm>
            <a:off x="434747" y="1344175"/>
            <a:ext cx="4762896" cy="4288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2794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44557" y="476672"/>
            <a:ext cx="8888313" cy="5760640"/>
            <a:chOff x="152986" y="476672"/>
            <a:chExt cx="8888313" cy="5760640"/>
          </a:xfrm>
        </p:grpSpPr>
        <p:sp>
          <p:nvSpPr>
            <p:cNvPr id="6" name="Rectangle 5"/>
            <p:cNvSpPr/>
            <p:nvPr/>
          </p:nvSpPr>
          <p:spPr>
            <a:xfrm>
              <a:off x="152986" y="476672"/>
              <a:ext cx="8888313" cy="576064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/>
            <p:cNvSpPr/>
            <p:nvPr/>
          </p:nvSpPr>
          <p:spPr>
            <a:xfrm>
              <a:off x="323528" y="1109338"/>
              <a:ext cx="5112568" cy="4738741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 cmpd="dbl">
              <a:solidFill>
                <a:schemeClr val="bg1"/>
              </a:solidFill>
            </a:ln>
            <a:effectLst>
              <a:outerShdw blurRad="50800" dist="50800" dir="5400000" algn="ctr" rotWithShape="0">
                <a:schemeClr val="tx1">
                  <a:lumMod val="50000"/>
                  <a:lumOff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7587952" y="1109338"/>
              <a:ext cx="1304528" cy="4738741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 cmpd="dbl">
              <a:solidFill>
                <a:schemeClr val="bg1"/>
              </a:solidFill>
            </a:ln>
            <a:effectLst>
              <a:outerShdw blurRad="50800" dist="50800" dir="5400000" algn="ctr" rotWithShape="0">
                <a:schemeClr val="tx1">
                  <a:lumMod val="50000"/>
                  <a:lumOff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2120" y="2267141"/>
              <a:ext cx="1673264" cy="18037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Rounded Rectangle 6"/>
            <p:cNvSpPr/>
            <p:nvPr/>
          </p:nvSpPr>
          <p:spPr>
            <a:xfrm>
              <a:off x="5652120" y="4602535"/>
              <a:ext cx="760172" cy="467079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 dirty="0" smtClean="0"/>
                <a:t>x4000</a:t>
              </a:r>
              <a:endParaRPr lang="en-GB" sz="1600" dirty="0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6588224" y="4602536"/>
              <a:ext cx="749623" cy="467079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 dirty="0" smtClean="0"/>
                <a:t>x10000</a:t>
              </a:r>
              <a:endParaRPr lang="en-GB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37608" y="592436"/>
              <a:ext cx="8554871" cy="34082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3175" cmpd="sng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Electron </a:t>
              </a:r>
              <a:r>
                <a:rPr lang="en-GB" dirty="0" smtClean="0"/>
                <a:t>Microscope</a:t>
              </a:r>
              <a:r>
                <a:rPr lang="fr-FR" dirty="0" smtClean="0"/>
                <a:t> Terminal  - New York Aquarium</a:t>
              </a:r>
              <a:endParaRPr lang="en-GB" dirty="0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5654055" y="5165589"/>
              <a:ext cx="758237" cy="467079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 dirty="0" smtClean="0"/>
                <a:t>x40000</a:t>
              </a:r>
              <a:endParaRPr lang="en-GB" dirty="0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6588224" y="5165589"/>
              <a:ext cx="749623" cy="467079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 dirty="0" smtClean="0"/>
                <a:t>x100000</a:t>
              </a:r>
              <a:endParaRPr lang="en-GB" sz="1600" dirty="0"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5652120" y="1268801"/>
              <a:ext cx="1080120" cy="457184"/>
              <a:chOff x="5714666" y="1059601"/>
              <a:chExt cx="1080120" cy="422895"/>
            </a:xfr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</p:grpSpPr>
          <p:sp>
            <p:nvSpPr>
              <p:cNvPr id="11" name="Rectangle 10"/>
              <p:cNvSpPr/>
              <p:nvPr/>
            </p:nvSpPr>
            <p:spPr>
              <a:xfrm>
                <a:off x="5714666" y="1059601"/>
                <a:ext cx="1080120" cy="422895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" name="Rounded Rectangle 7"/>
              <p:cNvSpPr/>
              <p:nvPr/>
            </p:nvSpPr>
            <p:spPr>
              <a:xfrm>
                <a:off x="5796136" y="1129321"/>
                <a:ext cx="917180" cy="283456"/>
              </a:xfrm>
              <a:prstGeom prst="round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400" b="1" dirty="0" smtClean="0">
                    <a:sym typeface="Symbol"/>
                  </a:rPr>
                  <a:t></a:t>
                </a:r>
                <a:endParaRPr lang="en-GB" sz="2400" b="1" dirty="0"/>
              </a:p>
            </p:txBody>
          </p:sp>
        </p:grpSp>
        <p:sp>
          <p:nvSpPr>
            <p:cNvPr id="29" name="Rectangle 28"/>
            <p:cNvSpPr/>
            <p:nvPr/>
          </p:nvSpPr>
          <p:spPr>
            <a:xfrm>
              <a:off x="6923429" y="1268801"/>
              <a:ext cx="383473" cy="468721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6952353" y="1346075"/>
              <a:ext cx="325625" cy="314172"/>
            </a:xfrm>
            <a:prstGeom prst="roundRect">
              <a:avLst/>
            </a:prstGeom>
            <a:gradFill flip="none" rotWithShape="1">
              <a:gsLst>
                <a:gs pos="0">
                  <a:schemeClr val="accent2">
                    <a:lumMod val="75000"/>
                    <a:shade val="30000"/>
                    <a:satMod val="115000"/>
                  </a:schemeClr>
                </a:gs>
                <a:gs pos="50000">
                  <a:schemeClr val="accent2">
                    <a:lumMod val="75000"/>
                    <a:shade val="67500"/>
                    <a:satMod val="115000"/>
                  </a:schemeClr>
                </a:gs>
                <a:gs pos="100000">
                  <a:schemeClr val="accent2">
                    <a:lumMod val="7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 smtClean="0">
                  <a:sym typeface="Symbol"/>
                </a:rPr>
                <a:t></a:t>
              </a:r>
              <a:endParaRPr lang="en-GB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668343" y="1187186"/>
              <a:ext cx="1152129" cy="8464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7668343" y="2121343"/>
              <a:ext cx="1152129" cy="8464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7664151" y="3055501"/>
              <a:ext cx="1152129" cy="8464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7668343" y="3989659"/>
              <a:ext cx="1152129" cy="8464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7664151" y="4923817"/>
              <a:ext cx="1152129" cy="8464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717062" y="1124744"/>
            <a:ext cx="979922" cy="821381"/>
            <a:chOff x="7717062" y="1124744"/>
            <a:chExt cx="979922" cy="821381"/>
          </a:xfrm>
        </p:grpSpPr>
        <p:pic>
          <p:nvPicPr>
            <p:cNvPr id="31" name="Picture 6">
              <a:hlinkClick r:id="rId4" action="ppaction://hlinksldjump" highlightClick="1">
                <a:snd r:embed="rId5" name="suction.wav"/>
              </a:hlinkClick>
              <a:hlinkHover r:id="" action="ppaction://noaction" highlightClick="1"/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7902016" y="1151156"/>
              <a:ext cx="686388" cy="903549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Rectangle 13"/>
            <p:cNvSpPr/>
            <p:nvPr/>
          </p:nvSpPr>
          <p:spPr>
            <a:xfrm>
              <a:off x="7717062" y="1124744"/>
              <a:ext cx="433131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A</a:t>
              </a:r>
              <a:endParaRPr lang="en-US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748085" y="2060848"/>
            <a:ext cx="948899" cy="792090"/>
            <a:chOff x="7748085" y="2060848"/>
            <a:chExt cx="948899" cy="792090"/>
          </a:xfrm>
        </p:grpSpPr>
        <p:pic>
          <p:nvPicPr>
            <p:cNvPr id="36" name="Picture 3">
              <a:hlinkClick r:id="rId7" action="ppaction://hlinksldjump" highlightClick="1">
                <a:snd r:embed="rId5" name="suction.wav"/>
              </a:hlinkClick>
              <a:hlinkHover r:id="" action="ppaction://noaction" highlightClick="1"/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5400000">
              <a:off x="7920908" y="2076862"/>
              <a:ext cx="648599" cy="903553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7" name="Rectangle 36"/>
            <p:cNvSpPr/>
            <p:nvPr/>
          </p:nvSpPr>
          <p:spPr>
            <a:xfrm>
              <a:off x="7748085" y="2060848"/>
              <a:ext cx="415499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B</a:t>
              </a:r>
              <a:endParaRPr lang="en-US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755580" y="3055501"/>
            <a:ext cx="901008" cy="753973"/>
            <a:chOff x="7755580" y="3055501"/>
            <a:chExt cx="901008" cy="753973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grpSpPr>
        <p:pic>
          <p:nvPicPr>
            <p:cNvPr id="1026" name="Picture 2" descr="Thumbnail for version as of 14:44, 24 March 2009">
              <a:hlinkClick r:id="rId9" action="ppaction://hlinksldjump" highlightClick="1">
                <a:snd r:embed="rId5" name="suction.wav"/>
              </a:hlinkClick>
              <a:hlinkHover r:id="" action="ppaction://noaction" highlightClick="1"/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5368" y="3147944"/>
              <a:ext cx="841220" cy="6615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Rectangle 37"/>
            <p:cNvSpPr/>
            <p:nvPr/>
          </p:nvSpPr>
          <p:spPr>
            <a:xfrm>
              <a:off x="7755580" y="3055501"/>
              <a:ext cx="402675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C</a:t>
              </a:r>
              <a:endParaRPr lang="en-US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735542" y="3996353"/>
            <a:ext cx="921046" cy="779003"/>
            <a:chOff x="7735542" y="3996353"/>
            <a:chExt cx="921046" cy="779003"/>
          </a:xfrm>
        </p:grpSpPr>
        <p:pic>
          <p:nvPicPr>
            <p:cNvPr id="1028" name="Picture 4" descr="Thumbnail for version as of 06:44, 21 September 2007">
              <a:hlinkClick r:id="rId11" action="ppaction://hlinksldjump" highlightClick="1">
                <a:snd r:embed="rId5" name="suction.wav"/>
              </a:hlinkClick>
              <a:hlinkHover r:id="" action="ppaction://noaction" highlightClick="1"/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5369" y="4102380"/>
              <a:ext cx="841219" cy="6729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Rectangle 38"/>
            <p:cNvSpPr/>
            <p:nvPr/>
          </p:nvSpPr>
          <p:spPr>
            <a:xfrm>
              <a:off x="7735542" y="3996353"/>
              <a:ext cx="442750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D</a:t>
              </a:r>
              <a:endParaRPr lang="en-US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764396" y="4869160"/>
            <a:ext cx="932588" cy="827268"/>
            <a:chOff x="7764396" y="4869160"/>
            <a:chExt cx="932588" cy="827268"/>
          </a:xfrm>
        </p:grpSpPr>
        <p:pic>
          <p:nvPicPr>
            <p:cNvPr id="13" name="Picture 6" descr="Thumbnail for version as of 16:37, 25 October 2007">
              <a:hlinkClick r:id="rId13" action="ppaction://hlinksldjump" highlightClick="1">
                <a:snd r:embed="rId5" name="suction.wav"/>
              </a:hlinkClick>
              <a:hlinkHover r:id="" action="ppaction://noaction" highlightClick="1"/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5369" y="5013176"/>
              <a:ext cx="881615" cy="6832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Rectangle 40"/>
            <p:cNvSpPr/>
            <p:nvPr/>
          </p:nvSpPr>
          <p:spPr>
            <a:xfrm>
              <a:off x="7764396" y="4869160"/>
              <a:ext cx="385042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E</a:t>
              </a:r>
              <a:endParaRPr lang="en-US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pic>
        <p:nvPicPr>
          <p:cNvPr id="2050" name="Picture 2" descr="C:\Users\faure_d\Backup of red HDD\Dropbox\_Eduspace MY TEACHING RESOURCES\IB 2014_2021 &amp; inthinking\Images &amp; scripts\TEM_images_CC\TEM_of_L-form_bacteria-Mark_Leaver_Newcastle_University.jpeg"/>
          <p:cNvPicPr>
            <a:picLocks noChangeAspect="1" noChangeArrowheads="1"/>
          </p:cNvPicPr>
          <p:nvPr/>
        </p:nvPicPr>
        <p:blipFill rotWithShape="1">
          <a:blip r:embed="rId15"/>
          <a:srcRect/>
          <a:stretch/>
        </p:blipFill>
        <p:spPr bwMode="auto">
          <a:xfrm>
            <a:off x="732664" y="1417131"/>
            <a:ext cx="4272473" cy="414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2862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62457" y="454025"/>
            <a:ext cx="8888313" cy="5760640"/>
            <a:chOff x="152986" y="476672"/>
            <a:chExt cx="8888313" cy="5760640"/>
          </a:xfrm>
          <a:effectLst/>
        </p:grpSpPr>
        <p:sp>
          <p:nvSpPr>
            <p:cNvPr id="6" name="Rectangle 5"/>
            <p:cNvSpPr/>
            <p:nvPr/>
          </p:nvSpPr>
          <p:spPr>
            <a:xfrm>
              <a:off x="152986" y="476672"/>
              <a:ext cx="8888313" cy="576064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/>
            <p:cNvSpPr/>
            <p:nvPr/>
          </p:nvSpPr>
          <p:spPr>
            <a:xfrm>
              <a:off x="323528" y="1109338"/>
              <a:ext cx="5112568" cy="4738741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 cmpd="dbl">
              <a:solidFill>
                <a:schemeClr val="bg1"/>
              </a:solidFill>
            </a:ln>
            <a:effectLst>
              <a:outerShdw blurRad="50800" dist="50800" dir="5400000" algn="ctr" rotWithShape="0">
                <a:schemeClr val="tx1">
                  <a:lumMod val="50000"/>
                  <a:lumOff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7587952" y="1109338"/>
              <a:ext cx="1304528" cy="4738741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 cmpd="dbl">
              <a:solidFill>
                <a:schemeClr val="bg1"/>
              </a:solidFill>
            </a:ln>
            <a:effectLst>
              <a:outerShdw blurRad="50800" dist="50800" dir="5400000" algn="ctr" rotWithShape="0">
                <a:schemeClr val="tx1">
                  <a:lumMod val="50000"/>
                  <a:lumOff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2120" y="2267141"/>
              <a:ext cx="1673264" cy="18037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Rounded Rectangle 6"/>
            <p:cNvSpPr/>
            <p:nvPr/>
          </p:nvSpPr>
          <p:spPr>
            <a:xfrm>
              <a:off x="5652120" y="4602535"/>
              <a:ext cx="760172" cy="467079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 dirty="0" smtClean="0"/>
                <a:t>x4000</a:t>
              </a:r>
              <a:endParaRPr lang="en-GB" sz="1600" dirty="0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6588224" y="4602536"/>
              <a:ext cx="749623" cy="467079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 dirty="0" smtClean="0"/>
                <a:t>x10000</a:t>
              </a:r>
              <a:endParaRPr lang="en-GB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37608" y="592436"/>
              <a:ext cx="8554871" cy="34082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3175" cmpd="sng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Electron </a:t>
              </a:r>
              <a:r>
                <a:rPr lang="en-GB" dirty="0" smtClean="0"/>
                <a:t>Microscope</a:t>
              </a:r>
              <a:r>
                <a:rPr lang="fr-FR" dirty="0" smtClean="0"/>
                <a:t> Terminal  - New York Aquarium</a:t>
              </a:r>
              <a:endParaRPr lang="en-GB" dirty="0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5654055" y="5165589"/>
              <a:ext cx="758237" cy="467079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 dirty="0" smtClean="0"/>
                <a:t>x40000</a:t>
              </a:r>
              <a:endParaRPr lang="en-GB" dirty="0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6588224" y="5165589"/>
              <a:ext cx="749623" cy="467079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 dirty="0" smtClean="0"/>
                <a:t>x100000</a:t>
              </a:r>
              <a:endParaRPr lang="en-GB" sz="1600" dirty="0"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5652120" y="1268801"/>
              <a:ext cx="1080120" cy="457184"/>
              <a:chOff x="5714666" y="1059601"/>
              <a:chExt cx="1080120" cy="422895"/>
            </a:xfr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</p:grpSpPr>
          <p:sp>
            <p:nvSpPr>
              <p:cNvPr id="11" name="Rectangle 10"/>
              <p:cNvSpPr/>
              <p:nvPr/>
            </p:nvSpPr>
            <p:spPr>
              <a:xfrm>
                <a:off x="5714666" y="1059601"/>
                <a:ext cx="1080120" cy="422895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" name="Rounded Rectangle 7"/>
              <p:cNvSpPr/>
              <p:nvPr/>
            </p:nvSpPr>
            <p:spPr>
              <a:xfrm>
                <a:off x="5796136" y="1129321"/>
                <a:ext cx="917180" cy="283456"/>
              </a:xfrm>
              <a:prstGeom prst="round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400" b="1" dirty="0" smtClean="0">
                    <a:sym typeface="Symbol"/>
                  </a:rPr>
                  <a:t></a:t>
                </a:r>
                <a:endParaRPr lang="en-GB" sz="2400" b="1" dirty="0"/>
              </a:p>
            </p:txBody>
          </p:sp>
        </p:grpSp>
        <p:sp>
          <p:nvSpPr>
            <p:cNvPr id="29" name="Rectangle 28"/>
            <p:cNvSpPr/>
            <p:nvPr/>
          </p:nvSpPr>
          <p:spPr>
            <a:xfrm>
              <a:off x="6923429" y="1268801"/>
              <a:ext cx="383473" cy="468721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6952353" y="1346075"/>
              <a:ext cx="325625" cy="314172"/>
            </a:xfrm>
            <a:prstGeom prst="roundRect">
              <a:avLst/>
            </a:prstGeom>
            <a:gradFill flip="none" rotWithShape="1">
              <a:gsLst>
                <a:gs pos="0">
                  <a:schemeClr val="accent2">
                    <a:lumMod val="75000"/>
                    <a:shade val="30000"/>
                    <a:satMod val="115000"/>
                  </a:schemeClr>
                </a:gs>
                <a:gs pos="50000">
                  <a:schemeClr val="accent2">
                    <a:lumMod val="75000"/>
                    <a:shade val="67500"/>
                    <a:satMod val="115000"/>
                  </a:schemeClr>
                </a:gs>
                <a:gs pos="100000">
                  <a:schemeClr val="accent2">
                    <a:lumMod val="7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 smtClean="0">
                  <a:sym typeface="Symbol"/>
                </a:rPr>
                <a:t></a:t>
              </a:r>
              <a:endParaRPr lang="en-GB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668343" y="1187186"/>
              <a:ext cx="1152129" cy="8464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7668343" y="2121343"/>
              <a:ext cx="1152129" cy="8464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7664151" y="3055501"/>
              <a:ext cx="1152129" cy="8464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7668343" y="3989659"/>
              <a:ext cx="1152129" cy="8464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7664151" y="4923817"/>
              <a:ext cx="1152129" cy="8464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717062" y="1124744"/>
            <a:ext cx="979922" cy="821381"/>
            <a:chOff x="7717062" y="1124744"/>
            <a:chExt cx="979922" cy="821381"/>
          </a:xfrm>
        </p:grpSpPr>
        <p:pic>
          <p:nvPicPr>
            <p:cNvPr id="31" name="Picture 6">
              <a:hlinkClick r:id="rId4" action="ppaction://hlinksldjump" highlightClick="1">
                <a:snd r:embed="rId5" name="suction.wav"/>
              </a:hlinkClick>
              <a:hlinkHover r:id="" action="ppaction://noaction" highlightClick="1"/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7902016" y="1151156"/>
              <a:ext cx="686388" cy="903549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Rectangle 13"/>
            <p:cNvSpPr/>
            <p:nvPr/>
          </p:nvSpPr>
          <p:spPr>
            <a:xfrm>
              <a:off x="7717062" y="1124744"/>
              <a:ext cx="433131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A</a:t>
              </a:r>
              <a:endParaRPr lang="en-US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748085" y="2060848"/>
            <a:ext cx="948899" cy="792090"/>
            <a:chOff x="7748085" y="2060848"/>
            <a:chExt cx="948899" cy="792090"/>
          </a:xfrm>
        </p:grpSpPr>
        <p:pic>
          <p:nvPicPr>
            <p:cNvPr id="36" name="Picture 3">
              <a:hlinkClick r:id="rId7" action="ppaction://hlinksldjump" highlightClick="1">
                <a:snd r:embed="rId5" name="suction.wav"/>
              </a:hlinkClick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5400000">
              <a:off x="7920908" y="2076862"/>
              <a:ext cx="648599" cy="903553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7" name="Rectangle 36"/>
            <p:cNvSpPr/>
            <p:nvPr/>
          </p:nvSpPr>
          <p:spPr>
            <a:xfrm>
              <a:off x="7748085" y="2060848"/>
              <a:ext cx="415499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B</a:t>
              </a:r>
              <a:endParaRPr lang="en-US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755580" y="3055501"/>
            <a:ext cx="901008" cy="753973"/>
            <a:chOff x="7755580" y="3055501"/>
            <a:chExt cx="901008" cy="753973"/>
          </a:xfrm>
        </p:grpSpPr>
        <p:pic>
          <p:nvPicPr>
            <p:cNvPr id="1026" name="Picture 2" descr="Thumbnail for version as of 14:44, 24 March 2009">
              <a:hlinkClick r:id="rId9" action="ppaction://hlinksldjump" highlightClick="1">
                <a:snd r:embed="rId5" name="suction.wav"/>
              </a:hlinkClick>
              <a:hlinkHover r:id="" action="ppaction://noaction" highlightClick="1"/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5368" y="3147944"/>
              <a:ext cx="841220" cy="6615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Rectangle 37"/>
            <p:cNvSpPr/>
            <p:nvPr/>
          </p:nvSpPr>
          <p:spPr>
            <a:xfrm>
              <a:off x="7755580" y="3055501"/>
              <a:ext cx="402675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C</a:t>
              </a:r>
              <a:endParaRPr lang="en-US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735542" y="3996353"/>
            <a:ext cx="921046" cy="779003"/>
            <a:chOff x="7735542" y="3996353"/>
            <a:chExt cx="921046" cy="779003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grpSpPr>
        <p:pic>
          <p:nvPicPr>
            <p:cNvPr id="1028" name="Picture 4" descr="Thumbnail for version as of 06:44, 21 September 2007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5369" y="4102380"/>
              <a:ext cx="841219" cy="6729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Rectangle 38"/>
            <p:cNvSpPr/>
            <p:nvPr/>
          </p:nvSpPr>
          <p:spPr>
            <a:xfrm>
              <a:off x="7735542" y="3996353"/>
              <a:ext cx="442750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D</a:t>
              </a:r>
              <a:endParaRPr lang="en-US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764396" y="4869160"/>
            <a:ext cx="932588" cy="827268"/>
            <a:chOff x="7764396" y="4869160"/>
            <a:chExt cx="932588" cy="827268"/>
          </a:xfrm>
        </p:grpSpPr>
        <p:pic>
          <p:nvPicPr>
            <p:cNvPr id="13" name="Picture 6" descr="Thumbnail for version as of 16:37, 25 October 2007">
              <a:hlinkClick r:id="rId12" action="ppaction://hlinksldjump" highlightClick="1">
                <a:snd r:embed="rId5" name="suction.wav"/>
              </a:hlinkClick>
              <a:hlinkHover r:id="" action="ppaction://noaction" highlightClick="1"/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5369" y="5013176"/>
              <a:ext cx="881615" cy="6832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Rectangle 40"/>
            <p:cNvSpPr/>
            <p:nvPr/>
          </p:nvSpPr>
          <p:spPr>
            <a:xfrm>
              <a:off x="7764396" y="4869160"/>
              <a:ext cx="385042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E</a:t>
              </a:r>
              <a:endParaRPr lang="en-US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pic>
        <p:nvPicPr>
          <p:cNvPr id="3074" name="Picture 2" descr="C:\Users\faure_d\Backup of red HDD\Dropbox\_Eduspace MY TEACHING RESOURCES\IB 2014_2021 &amp; inthinking\Images &amp; scripts\TEM_images_CC\Chlamydomonas_TEM_07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79787"/>
            <a:ext cx="4811022" cy="3843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4950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44557" y="476672"/>
            <a:ext cx="8888313" cy="5760640"/>
            <a:chOff x="152986" y="476672"/>
            <a:chExt cx="8888313" cy="5760640"/>
          </a:xfrm>
          <a:effectLst/>
        </p:grpSpPr>
        <p:sp>
          <p:nvSpPr>
            <p:cNvPr id="6" name="Rectangle 5"/>
            <p:cNvSpPr/>
            <p:nvPr/>
          </p:nvSpPr>
          <p:spPr>
            <a:xfrm>
              <a:off x="152986" y="476672"/>
              <a:ext cx="8888313" cy="576064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/>
            <p:cNvSpPr/>
            <p:nvPr/>
          </p:nvSpPr>
          <p:spPr>
            <a:xfrm>
              <a:off x="323528" y="1109338"/>
              <a:ext cx="5112568" cy="4738741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 cmpd="dbl">
              <a:solidFill>
                <a:schemeClr val="bg1"/>
              </a:solidFill>
            </a:ln>
            <a:effectLst>
              <a:outerShdw blurRad="50800" dist="50800" dir="5400000" algn="ctr" rotWithShape="0">
                <a:schemeClr val="tx1">
                  <a:lumMod val="50000"/>
                  <a:lumOff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7587952" y="1109338"/>
              <a:ext cx="1304528" cy="4738741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 cmpd="dbl">
              <a:solidFill>
                <a:schemeClr val="bg1"/>
              </a:solidFill>
            </a:ln>
            <a:effectLst>
              <a:outerShdw blurRad="50800" dist="50800" dir="5400000" algn="ctr" rotWithShape="0">
                <a:schemeClr val="tx1">
                  <a:lumMod val="50000"/>
                  <a:lumOff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2120" y="2267141"/>
              <a:ext cx="1673264" cy="18037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Rounded Rectangle 6"/>
            <p:cNvSpPr/>
            <p:nvPr/>
          </p:nvSpPr>
          <p:spPr>
            <a:xfrm>
              <a:off x="5652120" y="4602535"/>
              <a:ext cx="760172" cy="467079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 dirty="0" smtClean="0"/>
                <a:t>x4000</a:t>
              </a:r>
              <a:endParaRPr lang="en-GB" sz="1600" dirty="0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6588224" y="4602536"/>
              <a:ext cx="749623" cy="467079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 dirty="0" smtClean="0"/>
                <a:t>x10000</a:t>
              </a:r>
              <a:endParaRPr lang="en-GB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37608" y="592436"/>
              <a:ext cx="8554871" cy="34082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3175" cmpd="sng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Electron </a:t>
              </a:r>
              <a:r>
                <a:rPr lang="en-GB" dirty="0" smtClean="0"/>
                <a:t>Microscope</a:t>
              </a:r>
              <a:r>
                <a:rPr lang="fr-FR" dirty="0" smtClean="0"/>
                <a:t> Terminal  - New York Aquarium</a:t>
              </a:r>
              <a:endParaRPr lang="en-GB" dirty="0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5654055" y="5165589"/>
              <a:ext cx="758237" cy="467079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 dirty="0" smtClean="0"/>
                <a:t>x40000</a:t>
              </a:r>
              <a:endParaRPr lang="en-GB" dirty="0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6588224" y="5165589"/>
              <a:ext cx="749623" cy="467079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 dirty="0" smtClean="0"/>
                <a:t>x100000</a:t>
              </a:r>
              <a:endParaRPr lang="en-GB" sz="1600" dirty="0"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5652120" y="1268801"/>
              <a:ext cx="1080120" cy="457184"/>
              <a:chOff x="5714666" y="1059601"/>
              <a:chExt cx="1080120" cy="422895"/>
            </a:xfr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</p:grpSpPr>
          <p:sp>
            <p:nvSpPr>
              <p:cNvPr id="11" name="Rectangle 10"/>
              <p:cNvSpPr/>
              <p:nvPr/>
            </p:nvSpPr>
            <p:spPr>
              <a:xfrm>
                <a:off x="5714666" y="1059601"/>
                <a:ext cx="1080120" cy="422895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" name="Rounded Rectangle 7"/>
              <p:cNvSpPr/>
              <p:nvPr/>
            </p:nvSpPr>
            <p:spPr>
              <a:xfrm>
                <a:off x="5796136" y="1129321"/>
                <a:ext cx="917180" cy="283456"/>
              </a:xfrm>
              <a:prstGeom prst="round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400" b="1" dirty="0" smtClean="0">
                    <a:sym typeface="Symbol"/>
                  </a:rPr>
                  <a:t></a:t>
                </a:r>
                <a:endParaRPr lang="en-GB" sz="2400" b="1" dirty="0"/>
              </a:p>
            </p:txBody>
          </p:sp>
        </p:grpSp>
        <p:sp>
          <p:nvSpPr>
            <p:cNvPr id="29" name="Rectangle 28"/>
            <p:cNvSpPr/>
            <p:nvPr/>
          </p:nvSpPr>
          <p:spPr>
            <a:xfrm>
              <a:off x="6923429" y="1268801"/>
              <a:ext cx="383473" cy="468721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6952353" y="1346075"/>
              <a:ext cx="325625" cy="314172"/>
            </a:xfrm>
            <a:prstGeom prst="roundRect">
              <a:avLst/>
            </a:prstGeom>
            <a:gradFill flip="none" rotWithShape="1">
              <a:gsLst>
                <a:gs pos="0">
                  <a:schemeClr val="accent2">
                    <a:lumMod val="75000"/>
                    <a:shade val="30000"/>
                    <a:satMod val="115000"/>
                  </a:schemeClr>
                </a:gs>
                <a:gs pos="50000">
                  <a:schemeClr val="accent2">
                    <a:lumMod val="75000"/>
                    <a:shade val="67500"/>
                    <a:satMod val="115000"/>
                  </a:schemeClr>
                </a:gs>
                <a:gs pos="100000">
                  <a:schemeClr val="accent2">
                    <a:lumMod val="7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 smtClean="0">
                  <a:sym typeface="Symbol"/>
                </a:rPr>
                <a:t></a:t>
              </a:r>
              <a:endParaRPr lang="en-GB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668343" y="1187186"/>
              <a:ext cx="1152129" cy="8464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7668343" y="2121343"/>
              <a:ext cx="1152129" cy="8464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7664151" y="3055501"/>
              <a:ext cx="1152129" cy="8464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7668343" y="3989659"/>
              <a:ext cx="1152129" cy="8464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7664151" y="4923817"/>
              <a:ext cx="1152129" cy="8464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717062" y="1124744"/>
            <a:ext cx="979922" cy="821381"/>
            <a:chOff x="7717062" y="1124744"/>
            <a:chExt cx="979922" cy="821381"/>
          </a:xfrm>
        </p:grpSpPr>
        <p:pic>
          <p:nvPicPr>
            <p:cNvPr id="31" name="Picture 6">
              <a:hlinkClick r:id="rId4" action="ppaction://hlinksldjump" highlightClick="1">
                <a:snd r:embed="rId5" name="suction.wav"/>
              </a:hlinkClick>
              <a:hlinkHover r:id="" action="ppaction://noaction" highlightClick="1"/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7902016" y="1151156"/>
              <a:ext cx="686388" cy="903549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Rectangle 13"/>
            <p:cNvSpPr/>
            <p:nvPr/>
          </p:nvSpPr>
          <p:spPr>
            <a:xfrm>
              <a:off x="7717062" y="1124744"/>
              <a:ext cx="433131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A</a:t>
              </a:r>
              <a:endParaRPr lang="en-US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748085" y="2060848"/>
            <a:ext cx="948899" cy="792090"/>
            <a:chOff x="7748085" y="2060848"/>
            <a:chExt cx="948899" cy="792090"/>
          </a:xfrm>
        </p:grpSpPr>
        <p:pic>
          <p:nvPicPr>
            <p:cNvPr id="36" name="Picture 3">
              <a:hlinkClick r:id="rId7" action="ppaction://hlinksldjump" highlightClick="1">
                <a:snd r:embed="rId5" name="suction.wav"/>
              </a:hlinkClick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5400000">
              <a:off x="7920908" y="2076862"/>
              <a:ext cx="648599" cy="903553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7" name="Rectangle 36"/>
            <p:cNvSpPr/>
            <p:nvPr/>
          </p:nvSpPr>
          <p:spPr>
            <a:xfrm>
              <a:off x="7748085" y="2060848"/>
              <a:ext cx="415499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B</a:t>
              </a:r>
              <a:endParaRPr lang="en-US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755580" y="3055501"/>
            <a:ext cx="901008" cy="753973"/>
            <a:chOff x="7755580" y="3055501"/>
            <a:chExt cx="901008" cy="753973"/>
          </a:xfrm>
        </p:grpSpPr>
        <p:pic>
          <p:nvPicPr>
            <p:cNvPr id="1026" name="Picture 2" descr="Thumbnail for version as of 14:44, 24 March 2009">
              <a:hlinkClick r:id="rId9" action="ppaction://hlinksldjump" highlightClick="1">
                <a:snd r:embed="rId5" name="suction.wav"/>
              </a:hlinkClick>
              <a:hlinkHover r:id="" action="ppaction://noaction" highlightClick="1"/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5368" y="3147944"/>
              <a:ext cx="841220" cy="6615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Rectangle 37"/>
            <p:cNvSpPr/>
            <p:nvPr/>
          </p:nvSpPr>
          <p:spPr>
            <a:xfrm>
              <a:off x="7755580" y="3055501"/>
              <a:ext cx="402675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C</a:t>
              </a:r>
              <a:endParaRPr lang="en-US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735542" y="3996353"/>
            <a:ext cx="921046" cy="779003"/>
            <a:chOff x="7735542" y="3996353"/>
            <a:chExt cx="921046" cy="779003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grpSpPr>
        <p:pic>
          <p:nvPicPr>
            <p:cNvPr id="1028" name="Picture 4" descr="Thumbnail for version as of 06:44, 21 September 2007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5369" y="4102380"/>
              <a:ext cx="841219" cy="6729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Rectangle 38"/>
            <p:cNvSpPr/>
            <p:nvPr/>
          </p:nvSpPr>
          <p:spPr>
            <a:xfrm>
              <a:off x="7735542" y="3996353"/>
              <a:ext cx="442750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D</a:t>
              </a:r>
              <a:endParaRPr lang="en-US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764396" y="4869160"/>
            <a:ext cx="932588" cy="827268"/>
            <a:chOff x="7764396" y="4869160"/>
            <a:chExt cx="932588" cy="827268"/>
          </a:xfrm>
        </p:grpSpPr>
        <p:pic>
          <p:nvPicPr>
            <p:cNvPr id="13" name="Picture 6" descr="Thumbnail for version as of 16:37, 25 October 2007">
              <a:hlinkClick r:id="rId12" action="ppaction://hlinksldjump" highlightClick="1">
                <a:snd r:embed="rId5" name="suction.wav"/>
              </a:hlinkClick>
              <a:hlinkHover r:id="" action="ppaction://noaction" highlightClick="1"/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5369" y="5013176"/>
              <a:ext cx="881615" cy="6832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Rectangle 40"/>
            <p:cNvSpPr/>
            <p:nvPr/>
          </p:nvSpPr>
          <p:spPr>
            <a:xfrm>
              <a:off x="7764396" y="4869160"/>
              <a:ext cx="385042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E</a:t>
              </a:r>
              <a:endParaRPr lang="en-US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pic>
        <p:nvPicPr>
          <p:cNvPr id="3074" name="Picture 2" descr="C:\Users\faure_d\Backup of red HDD\Dropbox\_Eduspace MY TEACHING RESOURCES\IB 2014_2021 &amp; inthinking\Images &amp; scripts\TEM_images_CC\Chlamydomonas_TEM_07.jp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41434" y="1259736"/>
            <a:ext cx="4792718" cy="4372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008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44557" y="476672"/>
            <a:ext cx="8888313" cy="5760640"/>
            <a:chOff x="152986" y="476672"/>
            <a:chExt cx="8888313" cy="5760640"/>
          </a:xfrm>
          <a:effectLst/>
        </p:grpSpPr>
        <p:sp>
          <p:nvSpPr>
            <p:cNvPr id="6" name="Rectangle 5"/>
            <p:cNvSpPr/>
            <p:nvPr/>
          </p:nvSpPr>
          <p:spPr>
            <a:xfrm>
              <a:off x="152986" y="476672"/>
              <a:ext cx="8888313" cy="576064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/>
            <p:cNvSpPr/>
            <p:nvPr/>
          </p:nvSpPr>
          <p:spPr>
            <a:xfrm>
              <a:off x="323528" y="1109338"/>
              <a:ext cx="5112568" cy="4738741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 cmpd="dbl">
              <a:solidFill>
                <a:schemeClr val="bg1"/>
              </a:solidFill>
            </a:ln>
            <a:effectLst>
              <a:outerShdw blurRad="50800" dist="50800" dir="5400000" algn="ctr" rotWithShape="0">
                <a:schemeClr val="tx1">
                  <a:lumMod val="50000"/>
                  <a:lumOff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7587952" y="1109338"/>
              <a:ext cx="1304528" cy="4738741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 cmpd="dbl">
              <a:solidFill>
                <a:schemeClr val="bg1"/>
              </a:solidFill>
            </a:ln>
            <a:effectLst>
              <a:outerShdw blurRad="50800" dist="50800" dir="5400000" algn="ctr" rotWithShape="0">
                <a:schemeClr val="tx1">
                  <a:lumMod val="50000"/>
                  <a:lumOff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2120" y="2267141"/>
              <a:ext cx="1673264" cy="18037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Rounded Rectangle 6"/>
            <p:cNvSpPr/>
            <p:nvPr/>
          </p:nvSpPr>
          <p:spPr>
            <a:xfrm>
              <a:off x="5652120" y="4602535"/>
              <a:ext cx="760172" cy="467079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 dirty="0" smtClean="0"/>
                <a:t>x4000</a:t>
              </a:r>
              <a:endParaRPr lang="en-GB" sz="1600" dirty="0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6588224" y="4602536"/>
              <a:ext cx="749623" cy="467079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 dirty="0" smtClean="0"/>
                <a:t>x10000</a:t>
              </a:r>
              <a:endParaRPr lang="en-GB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37608" y="592436"/>
              <a:ext cx="8554871" cy="34082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3175" cmpd="sng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Electron </a:t>
              </a:r>
              <a:r>
                <a:rPr lang="en-GB" dirty="0" smtClean="0"/>
                <a:t>Microscope</a:t>
              </a:r>
              <a:r>
                <a:rPr lang="fr-FR" dirty="0" smtClean="0"/>
                <a:t> Terminal  - New York Aquarium</a:t>
              </a:r>
              <a:endParaRPr lang="en-GB" dirty="0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5654055" y="5165589"/>
              <a:ext cx="758237" cy="467079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 dirty="0" smtClean="0"/>
                <a:t>x40000</a:t>
              </a:r>
              <a:endParaRPr lang="en-GB" dirty="0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6588224" y="5165589"/>
              <a:ext cx="749623" cy="467079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 dirty="0" smtClean="0"/>
                <a:t>x100000</a:t>
              </a:r>
              <a:endParaRPr lang="en-GB" sz="1600" dirty="0"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5652120" y="1268801"/>
              <a:ext cx="1080120" cy="457184"/>
              <a:chOff x="5714666" y="1059601"/>
              <a:chExt cx="1080120" cy="422895"/>
            </a:xfr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</p:grpSpPr>
          <p:sp>
            <p:nvSpPr>
              <p:cNvPr id="11" name="Rectangle 10"/>
              <p:cNvSpPr/>
              <p:nvPr/>
            </p:nvSpPr>
            <p:spPr>
              <a:xfrm>
                <a:off x="5714666" y="1059601"/>
                <a:ext cx="1080120" cy="422895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" name="Rounded Rectangle 7"/>
              <p:cNvSpPr/>
              <p:nvPr/>
            </p:nvSpPr>
            <p:spPr>
              <a:xfrm>
                <a:off x="5796136" y="1129321"/>
                <a:ext cx="917180" cy="283456"/>
              </a:xfrm>
              <a:prstGeom prst="round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400" b="1" dirty="0" smtClean="0">
                    <a:sym typeface="Symbol"/>
                  </a:rPr>
                  <a:t></a:t>
                </a:r>
                <a:endParaRPr lang="en-GB" sz="2400" b="1" dirty="0"/>
              </a:p>
            </p:txBody>
          </p:sp>
        </p:grpSp>
        <p:sp>
          <p:nvSpPr>
            <p:cNvPr id="29" name="Rectangle 28"/>
            <p:cNvSpPr/>
            <p:nvPr/>
          </p:nvSpPr>
          <p:spPr>
            <a:xfrm>
              <a:off x="6923429" y="1268801"/>
              <a:ext cx="383473" cy="468721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6952353" y="1346075"/>
              <a:ext cx="325625" cy="314172"/>
            </a:xfrm>
            <a:prstGeom prst="roundRect">
              <a:avLst/>
            </a:prstGeom>
            <a:gradFill flip="none" rotWithShape="1">
              <a:gsLst>
                <a:gs pos="0">
                  <a:schemeClr val="accent2">
                    <a:lumMod val="75000"/>
                    <a:shade val="30000"/>
                    <a:satMod val="115000"/>
                  </a:schemeClr>
                </a:gs>
                <a:gs pos="50000">
                  <a:schemeClr val="accent2">
                    <a:lumMod val="75000"/>
                    <a:shade val="67500"/>
                    <a:satMod val="115000"/>
                  </a:schemeClr>
                </a:gs>
                <a:gs pos="100000">
                  <a:schemeClr val="accent2">
                    <a:lumMod val="7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 smtClean="0">
                  <a:sym typeface="Symbol"/>
                </a:rPr>
                <a:t></a:t>
              </a:r>
              <a:endParaRPr lang="en-GB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668343" y="1187186"/>
              <a:ext cx="1152129" cy="8464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7668343" y="2121343"/>
              <a:ext cx="1152129" cy="8464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7664151" y="3055501"/>
              <a:ext cx="1152129" cy="8464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7668343" y="3989659"/>
              <a:ext cx="1152129" cy="8464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7664151" y="4923817"/>
              <a:ext cx="1152129" cy="8464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717062" y="1124744"/>
            <a:ext cx="979922" cy="821381"/>
            <a:chOff x="7717062" y="1124744"/>
            <a:chExt cx="979922" cy="821381"/>
          </a:xfrm>
        </p:grpSpPr>
        <p:pic>
          <p:nvPicPr>
            <p:cNvPr id="31" name="Picture 6">
              <a:hlinkClick r:id="rId4" action="ppaction://hlinksldjump" highlightClick="1">
                <a:snd r:embed="rId5" name="suction.wav"/>
              </a:hlinkClick>
              <a:hlinkHover r:id="" action="ppaction://noaction" highlightClick="1"/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7902016" y="1151156"/>
              <a:ext cx="686388" cy="903549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Rectangle 13"/>
            <p:cNvSpPr/>
            <p:nvPr/>
          </p:nvSpPr>
          <p:spPr>
            <a:xfrm>
              <a:off x="7717062" y="1124744"/>
              <a:ext cx="433131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A</a:t>
              </a:r>
              <a:endParaRPr lang="en-US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748085" y="2060848"/>
            <a:ext cx="948899" cy="792090"/>
            <a:chOff x="7748085" y="2060848"/>
            <a:chExt cx="948899" cy="792090"/>
          </a:xfrm>
        </p:grpSpPr>
        <p:pic>
          <p:nvPicPr>
            <p:cNvPr id="36" name="Picture 3">
              <a:hlinkClick r:id="rId7" action="ppaction://hlinksldjump" highlightClick="1">
                <a:snd r:embed="rId5" name="suction.wav"/>
              </a:hlinkClick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5400000">
              <a:off x="7920908" y="2076862"/>
              <a:ext cx="648599" cy="903553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7" name="Rectangle 36"/>
            <p:cNvSpPr/>
            <p:nvPr/>
          </p:nvSpPr>
          <p:spPr>
            <a:xfrm>
              <a:off x="7748085" y="2060848"/>
              <a:ext cx="415499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B</a:t>
              </a:r>
              <a:endParaRPr lang="en-US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755580" y="3055501"/>
            <a:ext cx="901008" cy="753973"/>
            <a:chOff x="7755580" y="3055501"/>
            <a:chExt cx="901008" cy="753973"/>
          </a:xfrm>
        </p:grpSpPr>
        <p:pic>
          <p:nvPicPr>
            <p:cNvPr id="1026" name="Picture 2" descr="Thumbnail for version as of 14:44, 24 March 2009">
              <a:hlinkClick r:id="rId9" action="ppaction://hlinksldjump" highlightClick="1">
                <a:snd r:embed="rId5" name="suction.wav"/>
              </a:hlinkClick>
              <a:hlinkHover r:id="" action="ppaction://noaction" highlightClick="1"/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5368" y="3147944"/>
              <a:ext cx="841220" cy="6615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Rectangle 37"/>
            <p:cNvSpPr/>
            <p:nvPr/>
          </p:nvSpPr>
          <p:spPr>
            <a:xfrm>
              <a:off x="7755580" y="3055501"/>
              <a:ext cx="402675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C</a:t>
              </a:r>
              <a:endParaRPr lang="en-US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735542" y="3996353"/>
            <a:ext cx="921046" cy="779003"/>
            <a:chOff x="7735542" y="3996353"/>
            <a:chExt cx="921046" cy="779003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grpSpPr>
        <p:pic>
          <p:nvPicPr>
            <p:cNvPr id="1028" name="Picture 4" descr="Thumbnail for version as of 06:44, 21 September 2007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5369" y="4102380"/>
              <a:ext cx="841219" cy="6729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Rectangle 38"/>
            <p:cNvSpPr/>
            <p:nvPr/>
          </p:nvSpPr>
          <p:spPr>
            <a:xfrm>
              <a:off x="7735542" y="3996353"/>
              <a:ext cx="442750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D</a:t>
              </a:r>
              <a:endParaRPr lang="en-US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764396" y="4869160"/>
            <a:ext cx="932588" cy="827268"/>
            <a:chOff x="7764396" y="4869160"/>
            <a:chExt cx="932588" cy="827268"/>
          </a:xfrm>
        </p:grpSpPr>
        <p:pic>
          <p:nvPicPr>
            <p:cNvPr id="13" name="Picture 6" descr="Thumbnail for version as of 16:37, 25 October 2007">
              <a:hlinkClick r:id="rId12" action="ppaction://hlinksldjump" highlightClick="1">
                <a:snd r:embed="rId5" name="suction.wav"/>
              </a:hlinkClick>
              <a:hlinkHover r:id="" action="ppaction://noaction" highlightClick="1"/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5369" y="5013176"/>
              <a:ext cx="881615" cy="6832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Rectangle 40"/>
            <p:cNvSpPr/>
            <p:nvPr/>
          </p:nvSpPr>
          <p:spPr>
            <a:xfrm>
              <a:off x="7764396" y="4869160"/>
              <a:ext cx="385042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E</a:t>
              </a:r>
              <a:endParaRPr lang="en-US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pic>
        <p:nvPicPr>
          <p:cNvPr id="3074" name="Picture 2" descr="C:\Users\faure_d\Backup of red HDD\Dropbox\_Eduspace MY TEACHING RESOURCES\IB 2014_2021 &amp; inthinking\Images &amp; scripts\TEM_images_CC\Chlamydomonas_TEM_07.jp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18147" y="1346074"/>
            <a:ext cx="4186990" cy="4000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4465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44557" y="476672"/>
            <a:ext cx="8888313" cy="5760640"/>
            <a:chOff x="152986" y="476672"/>
            <a:chExt cx="8888313" cy="5760640"/>
          </a:xfrm>
          <a:effectLst/>
        </p:grpSpPr>
        <p:sp>
          <p:nvSpPr>
            <p:cNvPr id="6" name="Rectangle 5"/>
            <p:cNvSpPr/>
            <p:nvPr/>
          </p:nvSpPr>
          <p:spPr>
            <a:xfrm>
              <a:off x="152986" y="476672"/>
              <a:ext cx="8888313" cy="576064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/>
            <p:cNvSpPr/>
            <p:nvPr/>
          </p:nvSpPr>
          <p:spPr>
            <a:xfrm>
              <a:off x="323528" y="1109338"/>
              <a:ext cx="5112568" cy="4738741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 cmpd="dbl">
              <a:solidFill>
                <a:schemeClr val="bg1"/>
              </a:solidFill>
            </a:ln>
            <a:effectLst>
              <a:outerShdw blurRad="50800" dist="50800" dir="5400000" algn="ctr" rotWithShape="0">
                <a:schemeClr val="tx1">
                  <a:lumMod val="50000"/>
                  <a:lumOff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7587952" y="1109338"/>
              <a:ext cx="1304528" cy="4738741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 cmpd="dbl">
              <a:solidFill>
                <a:schemeClr val="bg1"/>
              </a:solidFill>
            </a:ln>
            <a:effectLst>
              <a:outerShdw blurRad="50800" dist="50800" dir="5400000" algn="ctr" rotWithShape="0">
                <a:schemeClr val="tx1">
                  <a:lumMod val="50000"/>
                  <a:lumOff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2120" y="2267141"/>
              <a:ext cx="1673264" cy="18037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Rounded Rectangle 6"/>
            <p:cNvSpPr/>
            <p:nvPr/>
          </p:nvSpPr>
          <p:spPr>
            <a:xfrm>
              <a:off x="5652120" y="4602535"/>
              <a:ext cx="760172" cy="467079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 dirty="0" smtClean="0"/>
                <a:t>x4000</a:t>
              </a:r>
              <a:endParaRPr lang="en-GB" sz="1600" dirty="0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6588224" y="4602536"/>
              <a:ext cx="749623" cy="467079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 dirty="0" smtClean="0"/>
                <a:t>x10000</a:t>
              </a:r>
              <a:endParaRPr lang="en-GB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37608" y="592436"/>
              <a:ext cx="8554871" cy="34082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3175" cmpd="sng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Electron </a:t>
              </a:r>
              <a:r>
                <a:rPr lang="en-GB" dirty="0" smtClean="0"/>
                <a:t>Microscope</a:t>
              </a:r>
              <a:r>
                <a:rPr lang="fr-FR" dirty="0" smtClean="0"/>
                <a:t> Terminal  - New York Aquarium</a:t>
              </a:r>
              <a:endParaRPr lang="en-GB" dirty="0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5654055" y="5165589"/>
              <a:ext cx="758237" cy="467079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 dirty="0" smtClean="0"/>
                <a:t>x40000</a:t>
              </a:r>
              <a:endParaRPr lang="en-GB" dirty="0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6588224" y="5165589"/>
              <a:ext cx="749623" cy="467079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 dirty="0" smtClean="0"/>
                <a:t>x100000</a:t>
              </a:r>
              <a:endParaRPr lang="en-GB" sz="1600" dirty="0"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5652120" y="1268801"/>
              <a:ext cx="1080120" cy="457184"/>
              <a:chOff x="5714666" y="1059601"/>
              <a:chExt cx="1080120" cy="422895"/>
            </a:xfr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</p:grpSpPr>
          <p:sp>
            <p:nvSpPr>
              <p:cNvPr id="11" name="Rectangle 10"/>
              <p:cNvSpPr/>
              <p:nvPr/>
            </p:nvSpPr>
            <p:spPr>
              <a:xfrm>
                <a:off x="5714666" y="1059601"/>
                <a:ext cx="1080120" cy="422895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" name="Rounded Rectangle 7"/>
              <p:cNvSpPr/>
              <p:nvPr/>
            </p:nvSpPr>
            <p:spPr>
              <a:xfrm>
                <a:off x="5796136" y="1129321"/>
                <a:ext cx="917180" cy="283456"/>
              </a:xfrm>
              <a:prstGeom prst="round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400" b="1" dirty="0" smtClean="0">
                    <a:sym typeface="Symbol"/>
                  </a:rPr>
                  <a:t></a:t>
                </a:r>
                <a:endParaRPr lang="en-GB" sz="2400" b="1" dirty="0"/>
              </a:p>
            </p:txBody>
          </p:sp>
        </p:grpSp>
        <p:sp>
          <p:nvSpPr>
            <p:cNvPr id="29" name="Rectangle 28"/>
            <p:cNvSpPr/>
            <p:nvPr/>
          </p:nvSpPr>
          <p:spPr>
            <a:xfrm>
              <a:off x="6923429" y="1268801"/>
              <a:ext cx="383473" cy="468721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6952353" y="1346075"/>
              <a:ext cx="325625" cy="314172"/>
            </a:xfrm>
            <a:prstGeom prst="roundRect">
              <a:avLst/>
            </a:prstGeom>
            <a:gradFill flip="none" rotWithShape="1">
              <a:gsLst>
                <a:gs pos="0">
                  <a:schemeClr val="accent2">
                    <a:lumMod val="75000"/>
                    <a:shade val="30000"/>
                    <a:satMod val="115000"/>
                  </a:schemeClr>
                </a:gs>
                <a:gs pos="50000">
                  <a:schemeClr val="accent2">
                    <a:lumMod val="75000"/>
                    <a:shade val="67500"/>
                    <a:satMod val="115000"/>
                  </a:schemeClr>
                </a:gs>
                <a:gs pos="100000">
                  <a:schemeClr val="accent2">
                    <a:lumMod val="7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 smtClean="0">
                  <a:sym typeface="Symbol"/>
                </a:rPr>
                <a:t></a:t>
              </a:r>
              <a:endParaRPr lang="en-GB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668343" y="1187186"/>
              <a:ext cx="1152129" cy="8464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7668343" y="2121343"/>
              <a:ext cx="1152129" cy="8464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7664151" y="3055501"/>
              <a:ext cx="1152129" cy="8464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7668343" y="3989659"/>
              <a:ext cx="1152129" cy="8464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7664151" y="4923817"/>
              <a:ext cx="1152129" cy="8464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717062" y="1124744"/>
            <a:ext cx="979922" cy="821381"/>
            <a:chOff x="7717062" y="1124744"/>
            <a:chExt cx="979922" cy="821381"/>
          </a:xfrm>
        </p:grpSpPr>
        <p:pic>
          <p:nvPicPr>
            <p:cNvPr id="31" name="Picture 6">
              <a:hlinkClick r:id="rId4" action="ppaction://hlinksldjump" highlightClick="1">
                <a:snd r:embed="rId5" name="suction.wav"/>
              </a:hlinkClick>
              <a:hlinkHover r:id="" action="ppaction://noaction" highlightClick="1"/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7902016" y="1151156"/>
              <a:ext cx="686388" cy="903549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Rectangle 13"/>
            <p:cNvSpPr/>
            <p:nvPr/>
          </p:nvSpPr>
          <p:spPr>
            <a:xfrm>
              <a:off x="7717062" y="1124744"/>
              <a:ext cx="433131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A</a:t>
              </a:r>
              <a:endParaRPr lang="en-US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748085" y="2060848"/>
            <a:ext cx="948899" cy="792090"/>
            <a:chOff x="7748085" y="2060848"/>
            <a:chExt cx="948899" cy="792090"/>
          </a:xfrm>
        </p:grpSpPr>
        <p:pic>
          <p:nvPicPr>
            <p:cNvPr id="36" name="Picture 3">
              <a:hlinkClick r:id="rId7" action="ppaction://hlinksldjump" highlightClick="1">
                <a:snd r:embed="rId5" name="suction.wav"/>
              </a:hlinkClick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5400000">
              <a:off x="7920908" y="2076862"/>
              <a:ext cx="648599" cy="903553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7" name="Rectangle 36"/>
            <p:cNvSpPr/>
            <p:nvPr/>
          </p:nvSpPr>
          <p:spPr>
            <a:xfrm>
              <a:off x="7748085" y="2060848"/>
              <a:ext cx="415499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B</a:t>
              </a:r>
              <a:endParaRPr lang="en-US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755580" y="3055501"/>
            <a:ext cx="901008" cy="753973"/>
            <a:chOff x="7755580" y="3055501"/>
            <a:chExt cx="901008" cy="753973"/>
          </a:xfrm>
        </p:grpSpPr>
        <p:pic>
          <p:nvPicPr>
            <p:cNvPr id="1026" name="Picture 2" descr="Thumbnail for version as of 14:44, 24 March 2009">
              <a:hlinkClick r:id="rId9" action="ppaction://hlinksldjump" highlightClick="1">
                <a:snd r:embed="rId5" name="suction.wav"/>
              </a:hlinkClick>
              <a:hlinkHover r:id="" action="ppaction://noaction" highlightClick="1"/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5368" y="3147944"/>
              <a:ext cx="841220" cy="6615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Rectangle 37"/>
            <p:cNvSpPr/>
            <p:nvPr/>
          </p:nvSpPr>
          <p:spPr>
            <a:xfrm>
              <a:off x="7755580" y="3055501"/>
              <a:ext cx="402675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C</a:t>
              </a:r>
              <a:endParaRPr lang="en-US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735542" y="3996353"/>
            <a:ext cx="921046" cy="779003"/>
            <a:chOff x="7735542" y="3996353"/>
            <a:chExt cx="921046" cy="779003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grpSpPr>
        <p:pic>
          <p:nvPicPr>
            <p:cNvPr id="1028" name="Picture 4" descr="Thumbnail for version as of 06:44, 21 September 2007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5369" y="4102380"/>
              <a:ext cx="841219" cy="6729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Rectangle 38"/>
            <p:cNvSpPr/>
            <p:nvPr/>
          </p:nvSpPr>
          <p:spPr>
            <a:xfrm>
              <a:off x="7735542" y="3996353"/>
              <a:ext cx="442750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D</a:t>
              </a:r>
              <a:endParaRPr lang="en-US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764396" y="4869160"/>
            <a:ext cx="932588" cy="827268"/>
            <a:chOff x="7764396" y="4869160"/>
            <a:chExt cx="932588" cy="827268"/>
          </a:xfrm>
        </p:grpSpPr>
        <p:pic>
          <p:nvPicPr>
            <p:cNvPr id="13" name="Picture 6" descr="Thumbnail for version as of 16:37, 25 October 2007">
              <a:hlinkClick r:id="rId12" action="ppaction://hlinksldjump" highlightClick="1">
                <a:snd r:embed="rId5" name="suction.wav"/>
              </a:hlinkClick>
              <a:hlinkHover r:id="" action="ppaction://noaction" highlightClick="1"/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5369" y="5013176"/>
              <a:ext cx="881615" cy="6832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Rectangle 40"/>
            <p:cNvSpPr/>
            <p:nvPr/>
          </p:nvSpPr>
          <p:spPr>
            <a:xfrm>
              <a:off x="7764396" y="4869160"/>
              <a:ext cx="385042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E</a:t>
              </a:r>
              <a:endParaRPr lang="en-US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pic>
        <p:nvPicPr>
          <p:cNvPr id="3074" name="Picture 2" descr="C:\Users\faure_d\Backup of red HDD\Dropbox\_Eduspace MY TEACHING RESOURCES\IB 2014_2021 &amp; inthinking\Images &amp; scripts\TEM_images_CC\Chlamydomonas_TEM_07.jp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55576" y="1556792"/>
            <a:ext cx="4330387" cy="3895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0909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44557" y="476672"/>
            <a:ext cx="8888313" cy="5760640"/>
            <a:chOff x="152986" y="476672"/>
            <a:chExt cx="8888313" cy="5760640"/>
          </a:xfrm>
        </p:grpSpPr>
        <p:sp>
          <p:nvSpPr>
            <p:cNvPr id="6" name="Rectangle 5"/>
            <p:cNvSpPr/>
            <p:nvPr/>
          </p:nvSpPr>
          <p:spPr>
            <a:xfrm>
              <a:off x="152986" y="476672"/>
              <a:ext cx="8888313" cy="576064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/>
            <p:cNvSpPr/>
            <p:nvPr/>
          </p:nvSpPr>
          <p:spPr>
            <a:xfrm>
              <a:off x="323528" y="1109338"/>
              <a:ext cx="5112568" cy="4738741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 cmpd="dbl">
              <a:solidFill>
                <a:schemeClr val="bg1"/>
              </a:solidFill>
            </a:ln>
            <a:effectLst>
              <a:outerShdw blurRad="50800" dist="50800" dir="5400000" algn="ctr" rotWithShape="0">
                <a:schemeClr val="tx1">
                  <a:lumMod val="50000"/>
                  <a:lumOff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7587952" y="1109338"/>
              <a:ext cx="1304528" cy="4738741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 cmpd="dbl">
              <a:solidFill>
                <a:schemeClr val="bg1"/>
              </a:solidFill>
            </a:ln>
            <a:effectLst>
              <a:outerShdw blurRad="50800" dist="50800" dir="5400000" algn="ctr" rotWithShape="0">
                <a:schemeClr val="tx1">
                  <a:lumMod val="50000"/>
                  <a:lumOff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2120" y="2267141"/>
              <a:ext cx="1673264" cy="18037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Rounded Rectangle 6"/>
            <p:cNvSpPr/>
            <p:nvPr/>
          </p:nvSpPr>
          <p:spPr>
            <a:xfrm>
              <a:off x="5652120" y="4602535"/>
              <a:ext cx="760172" cy="467079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 dirty="0" smtClean="0"/>
                <a:t>x4000</a:t>
              </a:r>
              <a:endParaRPr lang="en-GB" sz="1600" dirty="0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6588224" y="4602536"/>
              <a:ext cx="749623" cy="467079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 dirty="0" smtClean="0"/>
                <a:t>x10000</a:t>
              </a:r>
              <a:endParaRPr lang="en-GB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37608" y="592436"/>
              <a:ext cx="8554871" cy="34082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3175" cmpd="sng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Electron </a:t>
              </a:r>
              <a:r>
                <a:rPr lang="en-GB" dirty="0" smtClean="0"/>
                <a:t>Microscope</a:t>
              </a:r>
              <a:r>
                <a:rPr lang="fr-FR" dirty="0" smtClean="0"/>
                <a:t> Terminal  - New York Aquarium</a:t>
              </a:r>
              <a:endParaRPr lang="en-GB" dirty="0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5654055" y="5165589"/>
              <a:ext cx="758237" cy="467079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 dirty="0" smtClean="0"/>
                <a:t>x40000</a:t>
              </a:r>
              <a:endParaRPr lang="en-GB" dirty="0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6588224" y="5165589"/>
              <a:ext cx="749623" cy="467079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 dirty="0" smtClean="0"/>
                <a:t>x100000</a:t>
              </a:r>
              <a:endParaRPr lang="en-GB" sz="1600" dirty="0"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5652120" y="1268801"/>
              <a:ext cx="1080120" cy="457184"/>
              <a:chOff x="5714666" y="1059601"/>
              <a:chExt cx="1080120" cy="422895"/>
            </a:xfr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</p:grpSpPr>
          <p:sp>
            <p:nvSpPr>
              <p:cNvPr id="11" name="Rectangle 10"/>
              <p:cNvSpPr/>
              <p:nvPr/>
            </p:nvSpPr>
            <p:spPr>
              <a:xfrm>
                <a:off x="5714666" y="1059601"/>
                <a:ext cx="1080120" cy="422895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" name="Rounded Rectangle 7"/>
              <p:cNvSpPr/>
              <p:nvPr/>
            </p:nvSpPr>
            <p:spPr>
              <a:xfrm>
                <a:off x="5796136" y="1129321"/>
                <a:ext cx="917180" cy="283456"/>
              </a:xfrm>
              <a:prstGeom prst="round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400" b="1" dirty="0" smtClean="0">
                    <a:sym typeface="Symbol"/>
                  </a:rPr>
                  <a:t></a:t>
                </a:r>
                <a:endParaRPr lang="en-GB" sz="2400" b="1" dirty="0"/>
              </a:p>
            </p:txBody>
          </p:sp>
        </p:grpSp>
        <p:sp>
          <p:nvSpPr>
            <p:cNvPr id="29" name="Rectangle 28"/>
            <p:cNvSpPr/>
            <p:nvPr/>
          </p:nvSpPr>
          <p:spPr>
            <a:xfrm>
              <a:off x="6923429" y="1268801"/>
              <a:ext cx="383473" cy="468721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6952353" y="1346075"/>
              <a:ext cx="325625" cy="314172"/>
            </a:xfrm>
            <a:prstGeom prst="roundRect">
              <a:avLst/>
            </a:prstGeom>
            <a:gradFill flip="none" rotWithShape="1">
              <a:gsLst>
                <a:gs pos="0">
                  <a:schemeClr val="accent2">
                    <a:lumMod val="75000"/>
                    <a:shade val="30000"/>
                    <a:satMod val="115000"/>
                  </a:schemeClr>
                </a:gs>
                <a:gs pos="50000">
                  <a:schemeClr val="accent2">
                    <a:lumMod val="75000"/>
                    <a:shade val="67500"/>
                    <a:satMod val="115000"/>
                  </a:schemeClr>
                </a:gs>
                <a:gs pos="100000">
                  <a:schemeClr val="accent2">
                    <a:lumMod val="7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 smtClean="0">
                  <a:sym typeface="Symbol"/>
                </a:rPr>
                <a:t></a:t>
              </a:r>
              <a:endParaRPr lang="en-GB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668343" y="1187186"/>
              <a:ext cx="1152129" cy="8464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7668343" y="2121343"/>
              <a:ext cx="1152129" cy="8464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7664151" y="3055501"/>
              <a:ext cx="1152129" cy="8464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7668343" y="3989659"/>
              <a:ext cx="1152129" cy="8464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7664151" y="4923817"/>
              <a:ext cx="1152129" cy="8464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717062" y="1124744"/>
            <a:ext cx="979922" cy="821381"/>
            <a:chOff x="7717062" y="1124744"/>
            <a:chExt cx="979922" cy="821381"/>
          </a:xfrm>
        </p:grpSpPr>
        <p:pic>
          <p:nvPicPr>
            <p:cNvPr id="31" name="Picture 6">
              <a:hlinkClick r:id="rId4" action="ppaction://hlinksldjump" highlightClick="1">
                <a:snd r:embed="rId5" name="suction.wav"/>
              </a:hlinkClick>
              <a:hlinkHover r:id="" action="ppaction://noaction" highlightClick="1"/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7902016" y="1151156"/>
              <a:ext cx="686388" cy="903549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Rectangle 13"/>
            <p:cNvSpPr/>
            <p:nvPr/>
          </p:nvSpPr>
          <p:spPr>
            <a:xfrm>
              <a:off x="7717062" y="1124744"/>
              <a:ext cx="433131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A</a:t>
              </a:r>
              <a:endParaRPr lang="en-US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748085" y="2060848"/>
            <a:ext cx="948899" cy="792090"/>
            <a:chOff x="7748085" y="2060848"/>
            <a:chExt cx="948899" cy="792090"/>
          </a:xfrm>
        </p:grpSpPr>
        <p:pic>
          <p:nvPicPr>
            <p:cNvPr id="36" name="Picture 3">
              <a:hlinkClick r:id="rId7" action="ppaction://hlinksldjump" highlightClick="1">
                <a:snd r:embed="rId5" name="suction.wav"/>
              </a:hlinkClick>
              <a:hlinkHover r:id="" action="ppaction://noaction" highlightClick="1"/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5400000">
              <a:off x="7920908" y="2076862"/>
              <a:ext cx="648599" cy="903553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7" name="Rectangle 36"/>
            <p:cNvSpPr/>
            <p:nvPr/>
          </p:nvSpPr>
          <p:spPr>
            <a:xfrm>
              <a:off x="7748085" y="2060848"/>
              <a:ext cx="415499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B</a:t>
              </a:r>
              <a:endParaRPr lang="en-US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755580" y="3055501"/>
            <a:ext cx="901008" cy="753973"/>
            <a:chOff x="7755580" y="3055501"/>
            <a:chExt cx="901008" cy="753973"/>
          </a:xfrm>
        </p:grpSpPr>
        <p:pic>
          <p:nvPicPr>
            <p:cNvPr id="1026" name="Picture 2" descr="Thumbnail for version as of 14:44, 24 March 2009">
              <a:hlinkClick r:id="rId9" action="ppaction://hlinksldjump" highlightClick="1">
                <a:snd r:embed="rId5" name="suction.wav"/>
              </a:hlinkClick>
              <a:hlinkHover r:id="" action="ppaction://noaction" highlightClick="1"/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5368" y="3147944"/>
              <a:ext cx="841220" cy="6615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Rectangle 37"/>
            <p:cNvSpPr/>
            <p:nvPr/>
          </p:nvSpPr>
          <p:spPr>
            <a:xfrm>
              <a:off x="7755580" y="3055501"/>
              <a:ext cx="402675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C</a:t>
              </a:r>
              <a:endParaRPr lang="en-US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735542" y="3996353"/>
            <a:ext cx="921046" cy="779003"/>
            <a:chOff x="7735542" y="3996353"/>
            <a:chExt cx="921046" cy="779003"/>
          </a:xfrm>
        </p:grpSpPr>
        <p:pic>
          <p:nvPicPr>
            <p:cNvPr id="1028" name="Picture 4" descr="Thumbnail for version as of 06:44, 21 September 2007">
              <a:hlinkClick r:id="rId11" action="ppaction://hlinksldjump" highlightClick="1">
                <a:snd r:embed="rId5" name="suction.wav"/>
              </a:hlinkClick>
              <a:hlinkHover r:id="" action="ppaction://noaction" highlightClick="1"/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5369" y="4102380"/>
              <a:ext cx="841219" cy="6729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Rectangle 38"/>
            <p:cNvSpPr/>
            <p:nvPr/>
          </p:nvSpPr>
          <p:spPr>
            <a:xfrm>
              <a:off x="7735542" y="3996353"/>
              <a:ext cx="442750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D</a:t>
              </a:r>
              <a:endParaRPr lang="en-US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764396" y="4869160"/>
            <a:ext cx="932588" cy="827268"/>
            <a:chOff x="7764396" y="4869160"/>
            <a:chExt cx="932588" cy="827268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grpSpPr>
        <p:pic>
          <p:nvPicPr>
            <p:cNvPr id="13" name="Picture 6" descr="Thumbnail for version as of 16:37, 25 October 2007">
              <a:hlinkClick r:id="rId13" action="ppaction://hlinksldjump" highlightClick="1">
                <a:snd r:embed="rId5" name="suction.wav"/>
              </a:hlinkClick>
              <a:hlinkHover r:id="" action="ppaction://noaction" highlightClick="1"/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5369" y="5013176"/>
              <a:ext cx="881615" cy="6832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Rectangle 40"/>
            <p:cNvSpPr/>
            <p:nvPr/>
          </p:nvSpPr>
          <p:spPr>
            <a:xfrm>
              <a:off x="7764396" y="4869160"/>
              <a:ext cx="385042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E</a:t>
              </a:r>
              <a:endParaRPr lang="en-US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pic>
        <p:nvPicPr>
          <p:cNvPr id="4098" name="Picture 2" descr="C:\Users\faure_d\Backup of red HDD\Dropbox\_Eduspace MY TEACHING RESOURCES\IB 2014_2021 &amp; inthinking\Images &amp; scripts\TEM_images_CC\Staphylococcus_aureus_01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22" y="2528638"/>
            <a:ext cx="2666345" cy="2069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8725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44557" y="476672"/>
            <a:ext cx="8888313" cy="5760640"/>
            <a:chOff x="152986" y="476672"/>
            <a:chExt cx="8888313" cy="5760640"/>
          </a:xfrm>
        </p:grpSpPr>
        <p:sp>
          <p:nvSpPr>
            <p:cNvPr id="6" name="Rectangle 5"/>
            <p:cNvSpPr/>
            <p:nvPr/>
          </p:nvSpPr>
          <p:spPr>
            <a:xfrm>
              <a:off x="152986" y="476672"/>
              <a:ext cx="8888313" cy="576064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/>
            <p:cNvSpPr/>
            <p:nvPr/>
          </p:nvSpPr>
          <p:spPr>
            <a:xfrm>
              <a:off x="323528" y="1109338"/>
              <a:ext cx="5112568" cy="4738741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 cmpd="dbl">
              <a:solidFill>
                <a:schemeClr val="bg1"/>
              </a:solidFill>
            </a:ln>
            <a:effectLst>
              <a:outerShdw blurRad="50800" dist="50800" dir="5400000" algn="ctr" rotWithShape="0">
                <a:schemeClr val="tx1">
                  <a:lumMod val="50000"/>
                  <a:lumOff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7587952" y="1109338"/>
              <a:ext cx="1304528" cy="4738741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 cmpd="dbl">
              <a:solidFill>
                <a:schemeClr val="bg1"/>
              </a:solidFill>
            </a:ln>
            <a:effectLst>
              <a:outerShdw blurRad="50800" dist="50800" dir="5400000" algn="ctr" rotWithShape="0">
                <a:schemeClr val="tx1">
                  <a:lumMod val="50000"/>
                  <a:lumOff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2120" y="2267141"/>
              <a:ext cx="1673264" cy="18037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Rounded Rectangle 6"/>
            <p:cNvSpPr/>
            <p:nvPr/>
          </p:nvSpPr>
          <p:spPr>
            <a:xfrm>
              <a:off x="5652120" y="4602535"/>
              <a:ext cx="760172" cy="467079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 dirty="0" smtClean="0"/>
                <a:t>x4000</a:t>
              </a:r>
              <a:endParaRPr lang="en-GB" sz="1600" dirty="0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6588224" y="4602536"/>
              <a:ext cx="749623" cy="467079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 dirty="0" smtClean="0"/>
                <a:t>x10000</a:t>
              </a:r>
              <a:endParaRPr lang="en-GB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37608" y="592436"/>
              <a:ext cx="8554871" cy="34082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3175" cmpd="sng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Electron </a:t>
              </a:r>
              <a:r>
                <a:rPr lang="en-GB" dirty="0" smtClean="0"/>
                <a:t>Microscope</a:t>
              </a:r>
              <a:r>
                <a:rPr lang="fr-FR" dirty="0" smtClean="0"/>
                <a:t> Terminal  - New York Aquarium</a:t>
              </a:r>
              <a:endParaRPr lang="en-GB" dirty="0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5654055" y="5165589"/>
              <a:ext cx="758237" cy="467079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 dirty="0" smtClean="0"/>
                <a:t>x40000</a:t>
              </a:r>
              <a:endParaRPr lang="en-GB" dirty="0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6588224" y="5165589"/>
              <a:ext cx="749623" cy="467079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 dirty="0" smtClean="0"/>
                <a:t>x100000</a:t>
              </a:r>
              <a:endParaRPr lang="en-GB" sz="1600" dirty="0"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5652120" y="1268801"/>
              <a:ext cx="1080120" cy="457184"/>
              <a:chOff x="5714666" y="1059601"/>
              <a:chExt cx="1080120" cy="422895"/>
            </a:xfr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</p:grpSpPr>
          <p:sp>
            <p:nvSpPr>
              <p:cNvPr id="11" name="Rectangle 10"/>
              <p:cNvSpPr/>
              <p:nvPr/>
            </p:nvSpPr>
            <p:spPr>
              <a:xfrm>
                <a:off x="5714666" y="1059601"/>
                <a:ext cx="1080120" cy="422895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" name="Rounded Rectangle 7"/>
              <p:cNvSpPr/>
              <p:nvPr/>
            </p:nvSpPr>
            <p:spPr>
              <a:xfrm>
                <a:off x="5796136" y="1129321"/>
                <a:ext cx="917180" cy="283456"/>
              </a:xfrm>
              <a:prstGeom prst="round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400" b="1" dirty="0" smtClean="0">
                    <a:sym typeface="Symbol"/>
                  </a:rPr>
                  <a:t></a:t>
                </a:r>
                <a:endParaRPr lang="en-GB" sz="2400" b="1" dirty="0"/>
              </a:p>
            </p:txBody>
          </p:sp>
        </p:grpSp>
        <p:sp>
          <p:nvSpPr>
            <p:cNvPr id="29" name="Rectangle 28"/>
            <p:cNvSpPr/>
            <p:nvPr/>
          </p:nvSpPr>
          <p:spPr>
            <a:xfrm>
              <a:off x="6923429" y="1268801"/>
              <a:ext cx="383473" cy="468721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6952353" y="1346075"/>
              <a:ext cx="325625" cy="314172"/>
            </a:xfrm>
            <a:prstGeom prst="roundRect">
              <a:avLst/>
            </a:prstGeom>
            <a:gradFill flip="none" rotWithShape="1">
              <a:gsLst>
                <a:gs pos="0">
                  <a:schemeClr val="accent2">
                    <a:lumMod val="75000"/>
                    <a:shade val="30000"/>
                    <a:satMod val="115000"/>
                  </a:schemeClr>
                </a:gs>
                <a:gs pos="50000">
                  <a:schemeClr val="accent2">
                    <a:lumMod val="75000"/>
                    <a:shade val="67500"/>
                    <a:satMod val="115000"/>
                  </a:schemeClr>
                </a:gs>
                <a:gs pos="100000">
                  <a:schemeClr val="accent2">
                    <a:lumMod val="7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 smtClean="0">
                  <a:sym typeface="Symbol"/>
                </a:rPr>
                <a:t></a:t>
              </a:r>
              <a:endParaRPr lang="en-GB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668343" y="1187186"/>
              <a:ext cx="1152129" cy="8464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7668343" y="2121343"/>
              <a:ext cx="1152129" cy="8464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7664151" y="3055501"/>
              <a:ext cx="1152129" cy="8464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7668343" y="3989659"/>
              <a:ext cx="1152129" cy="8464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7664151" y="4923817"/>
              <a:ext cx="1152129" cy="8464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717062" y="1124744"/>
            <a:ext cx="979922" cy="821381"/>
            <a:chOff x="7717062" y="1124744"/>
            <a:chExt cx="979922" cy="821381"/>
          </a:xfrm>
        </p:grpSpPr>
        <p:pic>
          <p:nvPicPr>
            <p:cNvPr id="31" name="Picture 6">
              <a:hlinkClick r:id="rId4" action="ppaction://hlinksldjump" highlightClick="1">
                <a:snd r:embed="rId5" name="suction.wav"/>
              </a:hlinkClick>
              <a:hlinkHover r:id="" action="ppaction://noaction" highlightClick="1"/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7902016" y="1151156"/>
              <a:ext cx="686388" cy="903549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Rectangle 13"/>
            <p:cNvSpPr/>
            <p:nvPr/>
          </p:nvSpPr>
          <p:spPr>
            <a:xfrm>
              <a:off x="7717062" y="1124744"/>
              <a:ext cx="433131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A</a:t>
              </a:r>
              <a:endParaRPr lang="en-US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748085" y="2060848"/>
            <a:ext cx="948899" cy="792090"/>
            <a:chOff x="7748085" y="2060848"/>
            <a:chExt cx="948899" cy="792090"/>
          </a:xfrm>
        </p:grpSpPr>
        <p:pic>
          <p:nvPicPr>
            <p:cNvPr id="36" name="Picture 3">
              <a:hlinkClick r:id="rId7" action="ppaction://hlinksldjump" highlightClick="1">
                <a:snd r:embed="rId5" name="suction.wav"/>
              </a:hlinkClick>
              <a:hlinkHover r:id="" action="ppaction://noaction" highlightClick="1"/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5400000">
              <a:off x="7920908" y="2076862"/>
              <a:ext cx="648599" cy="903553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7" name="Rectangle 36"/>
            <p:cNvSpPr/>
            <p:nvPr/>
          </p:nvSpPr>
          <p:spPr>
            <a:xfrm>
              <a:off x="7748085" y="2060848"/>
              <a:ext cx="415499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B</a:t>
              </a:r>
              <a:endParaRPr lang="en-US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755580" y="3055501"/>
            <a:ext cx="901008" cy="753973"/>
            <a:chOff x="7755580" y="3055501"/>
            <a:chExt cx="901008" cy="753973"/>
          </a:xfrm>
        </p:grpSpPr>
        <p:pic>
          <p:nvPicPr>
            <p:cNvPr id="1026" name="Picture 2" descr="Thumbnail for version as of 14:44, 24 March 2009">
              <a:hlinkClick r:id="rId9" action="ppaction://hlinksldjump" highlightClick="1">
                <a:snd r:embed="rId5" name="suction.wav"/>
              </a:hlinkClick>
              <a:hlinkHover r:id="" action="ppaction://noaction" highlightClick="1"/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5368" y="3147944"/>
              <a:ext cx="841220" cy="6615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Rectangle 37"/>
            <p:cNvSpPr/>
            <p:nvPr/>
          </p:nvSpPr>
          <p:spPr>
            <a:xfrm>
              <a:off x="7755580" y="3055501"/>
              <a:ext cx="402675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C</a:t>
              </a:r>
              <a:endParaRPr lang="en-US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735542" y="3996353"/>
            <a:ext cx="921046" cy="779003"/>
            <a:chOff x="7735542" y="3996353"/>
            <a:chExt cx="921046" cy="779003"/>
          </a:xfrm>
        </p:grpSpPr>
        <p:pic>
          <p:nvPicPr>
            <p:cNvPr id="1028" name="Picture 4" descr="Thumbnail for version as of 06:44, 21 September 2007">
              <a:hlinkClick r:id="rId11" action="ppaction://hlinksldjump" highlightClick="1">
                <a:snd r:embed="rId5" name="suction.wav"/>
              </a:hlinkClick>
              <a:hlinkHover r:id="" action="ppaction://noaction" highlightClick="1"/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5369" y="4102380"/>
              <a:ext cx="841219" cy="6729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Rectangle 38"/>
            <p:cNvSpPr/>
            <p:nvPr/>
          </p:nvSpPr>
          <p:spPr>
            <a:xfrm>
              <a:off x="7735542" y="3996353"/>
              <a:ext cx="442750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D</a:t>
              </a:r>
              <a:endParaRPr lang="en-US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764396" y="4869160"/>
            <a:ext cx="932588" cy="827268"/>
            <a:chOff x="7764396" y="4869160"/>
            <a:chExt cx="932588" cy="827268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grpSpPr>
        <p:pic>
          <p:nvPicPr>
            <p:cNvPr id="13" name="Picture 6" descr="Thumbnail for version as of 16:37, 25 October 2007">
              <a:hlinkClick r:id="rId13" action="ppaction://hlinksldjump" highlightClick="1">
                <a:snd r:embed="rId5" name="suction.wav"/>
              </a:hlinkClick>
              <a:hlinkHover r:id="" action="ppaction://noaction" highlightClick="1"/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5369" y="5013176"/>
              <a:ext cx="881615" cy="6832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Rectangle 40"/>
            <p:cNvSpPr/>
            <p:nvPr/>
          </p:nvSpPr>
          <p:spPr>
            <a:xfrm>
              <a:off x="7764396" y="4869160"/>
              <a:ext cx="385042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E</a:t>
              </a:r>
              <a:endParaRPr lang="en-US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pic>
        <p:nvPicPr>
          <p:cNvPr id="4098" name="Picture 2" descr="C:\Users\faure_d\Backup of red HDD\Dropbox\_Eduspace MY TEACHING RESOURCES\IB 2014_2021 &amp; inthinking\Images &amp; scripts\TEM_images_CC\Staphylococcus_aureus_01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642" y="1753617"/>
            <a:ext cx="4384414" cy="340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4088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44557" y="476672"/>
            <a:ext cx="8888313" cy="5760640"/>
            <a:chOff x="152986" y="476672"/>
            <a:chExt cx="8888313" cy="5760640"/>
          </a:xfrm>
        </p:grpSpPr>
        <p:sp>
          <p:nvSpPr>
            <p:cNvPr id="6" name="Rectangle 5"/>
            <p:cNvSpPr/>
            <p:nvPr/>
          </p:nvSpPr>
          <p:spPr>
            <a:xfrm>
              <a:off x="152986" y="476672"/>
              <a:ext cx="8888313" cy="576064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/>
            <p:cNvSpPr/>
            <p:nvPr/>
          </p:nvSpPr>
          <p:spPr>
            <a:xfrm>
              <a:off x="323528" y="1109338"/>
              <a:ext cx="5112568" cy="4738741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 cmpd="dbl">
              <a:solidFill>
                <a:schemeClr val="bg1"/>
              </a:solidFill>
            </a:ln>
            <a:effectLst>
              <a:outerShdw blurRad="50800" dist="50800" dir="5400000" algn="ctr" rotWithShape="0">
                <a:schemeClr val="tx1">
                  <a:lumMod val="50000"/>
                  <a:lumOff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7587952" y="1109338"/>
              <a:ext cx="1304528" cy="4738741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 cmpd="dbl">
              <a:solidFill>
                <a:schemeClr val="bg1"/>
              </a:solidFill>
            </a:ln>
            <a:effectLst>
              <a:outerShdw blurRad="50800" dist="50800" dir="5400000" algn="ctr" rotWithShape="0">
                <a:schemeClr val="tx1">
                  <a:lumMod val="50000"/>
                  <a:lumOff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2120" y="2267141"/>
              <a:ext cx="1673264" cy="18037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Rounded Rectangle 6"/>
            <p:cNvSpPr/>
            <p:nvPr/>
          </p:nvSpPr>
          <p:spPr>
            <a:xfrm>
              <a:off x="5652120" y="4602535"/>
              <a:ext cx="760172" cy="467079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 dirty="0" smtClean="0"/>
                <a:t>x4000</a:t>
              </a:r>
              <a:endParaRPr lang="en-GB" sz="1600" dirty="0"/>
            </a:p>
          </p:txBody>
        </p:sp>
        <p:sp>
          <p:nvSpPr>
            <p:cNvPr id="18" name="Rounded Rectangle 17">
              <a:hlinkClick r:id="" action="ppaction://hlinkshowjump?jump=nextslide"/>
            </p:cNvPr>
            <p:cNvSpPr/>
            <p:nvPr/>
          </p:nvSpPr>
          <p:spPr>
            <a:xfrm>
              <a:off x="6588224" y="4602536"/>
              <a:ext cx="749623" cy="467079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 dirty="0" smtClean="0"/>
                <a:t>x10000</a:t>
              </a:r>
              <a:endParaRPr lang="en-GB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37608" y="592436"/>
              <a:ext cx="8554871" cy="34082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3175" cmpd="sng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Electron </a:t>
              </a:r>
              <a:r>
                <a:rPr lang="en-GB" dirty="0" smtClean="0"/>
                <a:t>Microscope</a:t>
              </a:r>
              <a:r>
                <a:rPr lang="fr-FR" dirty="0" smtClean="0"/>
                <a:t> Terminal  - New York Aquarium</a:t>
              </a:r>
              <a:endParaRPr lang="en-GB" dirty="0"/>
            </a:p>
          </p:txBody>
        </p:sp>
        <p:sp>
          <p:nvSpPr>
            <p:cNvPr id="21" name="Rounded Rectangle 20">
              <a:hlinkClick r:id="rId4" action="ppaction://hlinksldjump" highlightClick="1">
                <a:snd r:embed="rId5" name="click.wav"/>
              </a:hlinkClick>
            </p:cNvPr>
            <p:cNvSpPr/>
            <p:nvPr/>
          </p:nvSpPr>
          <p:spPr>
            <a:xfrm>
              <a:off x="5654055" y="5165589"/>
              <a:ext cx="758237" cy="467079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 dirty="0" smtClean="0"/>
                <a:t>x40000</a:t>
              </a:r>
              <a:endParaRPr lang="en-GB" dirty="0"/>
            </a:p>
          </p:txBody>
        </p:sp>
        <p:sp>
          <p:nvSpPr>
            <p:cNvPr id="22" name="Rounded Rectangle 21">
              <a:hlinkClick r:id="rId6" action="ppaction://hlinksldjump" highlightClick="1">
                <a:snd r:embed="rId5" name="click.wav"/>
              </a:hlinkClick>
            </p:cNvPr>
            <p:cNvSpPr/>
            <p:nvPr/>
          </p:nvSpPr>
          <p:spPr>
            <a:xfrm>
              <a:off x="6588224" y="5165589"/>
              <a:ext cx="749623" cy="467079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 dirty="0" smtClean="0"/>
                <a:t>x100000</a:t>
              </a:r>
              <a:endParaRPr lang="en-GB" sz="1600" dirty="0"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5652120" y="1268801"/>
              <a:ext cx="1080120" cy="457184"/>
              <a:chOff x="5714666" y="1059601"/>
              <a:chExt cx="1080120" cy="422895"/>
            </a:xfr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</p:grpSpPr>
          <p:sp>
            <p:nvSpPr>
              <p:cNvPr id="11" name="Rectangle 10"/>
              <p:cNvSpPr/>
              <p:nvPr/>
            </p:nvSpPr>
            <p:spPr>
              <a:xfrm>
                <a:off x="5714666" y="1059601"/>
                <a:ext cx="1080120" cy="422895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" name="Rounded Rectangle 7"/>
              <p:cNvSpPr/>
              <p:nvPr/>
            </p:nvSpPr>
            <p:spPr>
              <a:xfrm>
                <a:off x="5796136" y="1129321"/>
                <a:ext cx="917180" cy="283456"/>
              </a:xfrm>
              <a:prstGeom prst="round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400" b="1" dirty="0" smtClean="0">
                    <a:sym typeface="Symbol"/>
                  </a:rPr>
                  <a:t></a:t>
                </a:r>
                <a:endParaRPr lang="en-GB" sz="2400" b="1" dirty="0"/>
              </a:p>
            </p:txBody>
          </p:sp>
        </p:grpSp>
        <p:sp>
          <p:nvSpPr>
            <p:cNvPr id="29" name="Rectangle 28"/>
            <p:cNvSpPr/>
            <p:nvPr/>
          </p:nvSpPr>
          <p:spPr>
            <a:xfrm>
              <a:off x="6923429" y="1268801"/>
              <a:ext cx="383473" cy="468721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6952353" y="1346075"/>
              <a:ext cx="325625" cy="314172"/>
            </a:xfrm>
            <a:prstGeom prst="roundRect">
              <a:avLst/>
            </a:prstGeom>
            <a:gradFill flip="none" rotWithShape="1">
              <a:gsLst>
                <a:gs pos="0">
                  <a:schemeClr val="accent2">
                    <a:lumMod val="75000"/>
                    <a:shade val="30000"/>
                    <a:satMod val="115000"/>
                  </a:schemeClr>
                </a:gs>
                <a:gs pos="50000">
                  <a:schemeClr val="accent2">
                    <a:lumMod val="75000"/>
                    <a:shade val="67500"/>
                    <a:satMod val="115000"/>
                  </a:schemeClr>
                </a:gs>
                <a:gs pos="100000">
                  <a:schemeClr val="accent2">
                    <a:lumMod val="7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 smtClean="0">
                  <a:sym typeface="Symbol"/>
                </a:rPr>
                <a:t></a:t>
              </a:r>
              <a:endParaRPr lang="en-GB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668343" y="1187186"/>
              <a:ext cx="1152129" cy="8464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7668343" y="2121343"/>
              <a:ext cx="1152129" cy="8464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7664151" y="3055501"/>
              <a:ext cx="1152129" cy="8464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7668343" y="3989659"/>
              <a:ext cx="1152129" cy="8464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7664151" y="4923817"/>
              <a:ext cx="1152129" cy="8464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717062" y="1124744"/>
            <a:ext cx="979922" cy="821381"/>
            <a:chOff x="7717062" y="1124744"/>
            <a:chExt cx="979922" cy="821381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grpSpPr>
        <p:pic>
          <p:nvPicPr>
            <p:cNvPr id="31" name="Picture 6">
              <a:hlinkClick r:id="rId7" action="ppaction://hlinksldjump" highlightClick="1">
                <a:snd r:embed="rId8" name="suction.wav"/>
              </a:hlinkClick>
              <a:hlinkHover r:id="" action="ppaction://noaction" highlightClick="1"/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7902016" y="1151156"/>
              <a:ext cx="686388" cy="903549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Rectangle 13"/>
            <p:cNvSpPr/>
            <p:nvPr/>
          </p:nvSpPr>
          <p:spPr>
            <a:xfrm>
              <a:off x="7717062" y="1124744"/>
              <a:ext cx="433131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A</a:t>
              </a:r>
              <a:endParaRPr lang="en-US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748085" y="2060848"/>
            <a:ext cx="948899" cy="792090"/>
            <a:chOff x="7748085" y="2060848"/>
            <a:chExt cx="948899" cy="792090"/>
          </a:xfrm>
        </p:grpSpPr>
        <p:pic>
          <p:nvPicPr>
            <p:cNvPr id="36" name="Picture 3">
              <a:hlinkClick r:id="rId10" action="ppaction://hlinksldjump" highlightClick="1">
                <a:snd r:embed="rId5" name="click.wav"/>
              </a:hlinkClick>
              <a:hlinkHover r:id="" action="ppaction://noaction" highlightClick="1"/>
            </p:cNvPr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5400000">
              <a:off x="7920908" y="2076862"/>
              <a:ext cx="648599" cy="903553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7" name="Rectangle 36"/>
            <p:cNvSpPr/>
            <p:nvPr/>
          </p:nvSpPr>
          <p:spPr>
            <a:xfrm>
              <a:off x="7748085" y="2060848"/>
              <a:ext cx="415499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B</a:t>
              </a:r>
              <a:endParaRPr lang="en-US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755580" y="3055501"/>
            <a:ext cx="901008" cy="753973"/>
            <a:chOff x="7755580" y="3055501"/>
            <a:chExt cx="901008" cy="753973"/>
          </a:xfrm>
        </p:grpSpPr>
        <p:pic>
          <p:nvPicPr>
            <p:cNvPr id="1026" name="Picture 2" descr="Thumbnail for version as of 14:44, 24 March 2009">
              <a:hlinkClick r:id="rId12" action="ppaction://hlinksldjump" highlightClick="1">
                <a:snd r:embed="rId8" name="suction.wav"/>
              </a:hlinkClick>
              <a:hlinkHover r:id="" action="ppaction://noaction" highlightClick="1"/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5368" y="3147944"/>
              <a:ext cx="841220" cy="6615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Rectangle 37"/>
            <p:cNvSpPr/>
            <p:nvPr/>
          </p:nvSpPr>
          <p:spPr>
            <a:xfrm>
              <a:off x="7755580" y="3055501"/>
              <a:ext cx="402675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C</a:t>
              </a:r>
              <a:endParaRPr lang="en-US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735542" y="3996353"/>
            <a:ext cx="921046" cy="779003"/>
            <a:chOff x="7735542" y="3996353"/>
            <a:chExt cx="921046" cy="779003"/>
          </a:xfrm>
        </p:grpSpPr>
        <p:pic>
          <p:nvPicPr>
            <p:cNvPr id="1028" name="Picture 4" descr="Thumbnail for version as of 06:44, 21 September 2007">
              <a:hlinkClick r:id="rId14" action="ppaction://hlinksldjump" highlightClick="1">
                <a:snd r:embed="rId8" name="suction.wav"/>
              </a:hlinkClick>
              <a:hlinkHover r:id="" action="ppaction://noaction" highlightClick="1"/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5369" y="4102380"/>
              <a:ext cx="841219" cy="6729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Rectangle 38"/>
            <p:cNvSpPr/>
            <p:nvPr/>
          </p:nvSpPr>
          <p:spPr>
            <a:xfrm>
              <a:off x="7735542" y="3996353"/>
              <a:ext cx="442750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D</a:t>
              </a:r>
              <a:endParaRPr lang="en-US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764396" y="4869160"/>
            <a:ext cx="932588" cy="827268"/>
            <a:chOff x="7764396" y="4869160"/>
            <a:chExt cx="932588" cy="827268"/>
          </a:xfrm>
        </p:grpSpPr>
        <p:pic>
          <p:nvPicPr>
            <p:cNvPr id="13" name="Picture 6" descr="Thumbnail for version as of 16:37, 25 October 2007">
              <a:hlinkClick r:id="rId16" action="ppaction://hlinksldjump" highlightClick="1">
                <a:snd r:embed="rId8" name="suction.wav"/>
              </a:hlinkClick>
              <a:hlinkHover r:id="" action="ppaction://noaction" highlightClick="1"/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5369" y="5013176"/>
              <a:ext cx="881615" cy="6832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Rectangle 40"/>
            <p:cNvSpPr/>
            <p:nvPr/>
          </p:nvSpPr>
          <p:spPr>
            <a:xfrm>
              <a:off x="7764396" y="4869160"/>
              <a:ext cx="385042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E</a:t>
              </a:r>
              <a:endParaRPr lang="en-US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pic>
        <p:nvPicPr>
          <p:cNvPr id="40" name="Picture 6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83149" y="1046637"/>
            <a:ext cx="3516593" cy="4629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1755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44557" y="476672"/>
            <a:ext cx="8888313" cy="5760640"/>
            <a:chOff x="152986" y="476672"/>
            <a:chExt cx="8888313" cy="5760640"/>
          </a:xfrm>
        </p:grpSpPr>
        <p:sp>
          <p:nvSpPr>
            <p:cNvPr id="6" name="Rectangle 5"/>
            <p:cNvSpPr/>
            <p:nvPr/>
          </p:nvSpPr>
          <p:spPr>
            <a:xfrm>
              <a:off x="152986" y="476672"/>
              <a:ext cx="8888313" cy="576064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/>
            <p:cNvSpPr/>
            <p:nvPr/>
          </p:nvSpPr>
          <p:spPr>
            <a:xfrm>
              <a:off x="323528" y="1109338"/>
              <a:ext cx="5112568" cy="4738741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 cmpd="dbl">
              <a:solidFill>
                <a:schemeClr val="bg1"/>
              </a:solidFill>
            </a:ln>
            <a:effectLst>
              <a:outerShdw blurRad="50800" dist="50800" dir="5400000" algn="ctr" rotWithShape="0">
                <a:schemeClr val="tx1">
                  <a:lumMod val="50000"/>
                  <a:lumOff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7587952" y="1109338"/>
              <a:ext cx="1304528" cy="4738741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 cmpd="dbl">
              <a:solidFill>
                <a:schemeClr val="bg1"/>
              </a:solidFill>
            </a:ln>
            <a:effectLst>
              <a:outerShdw blurRad="50800" dist="50800" dir="5400000" algn="ctr" rotWithShape="0">
                <a:schemeClr val="tx1">
                  <a:lumMod val="50000"/>
                  <a:lumOff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2120" y="2267141"/>
              <a:ext cx="1673264" cy="18037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Rounded Rectangle 6"/>
            <p:cNvSpPr/>
            <p:nvPr/>
          </p:nvSpPr>
          <p:spPr>
            <a:xfrm>
              <a:off x="5652120" y="4602535"/>
              <a:ext cx="760172" cy="467079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 dirty="0" smtClean="0"/>
                <a:t>x4000</a:t>
              </a:r>
              <a:endParaRPr lang="en-GB" sz="1600" dirty="0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6588224" y="4602536"/>
              <a:ext cx="749623" cy="467079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 dirty="0" smtClean="0"/>
                <a:t>x10000</a:t>
              </a:r>
              <a:endParaRPr lang="en-GB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37608" y="592436"/>
              <a:ext cx="8554871" cy="34082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3175" cmpd="sng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Electron </a:t>
              </a:r>
              <a:r>
                <a:rPr lang="en-GB" dirty="0" smtClean="0"/>
                <a:t>Microscope</a:t>
              </a:r>
              <a:r>
                <a:rPr lang="fr-FR" dirty="0" smtClean="0"/>
                <a:t> Terminal  - New York Aquarium</a:t>
              </a:r>
              <a:endParaRPr lang="en-GB" dirty="0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5654055" y="5165589"/>
              <a:ext cx="758237" cy="467079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 dirty="0" smtClean="0"/>
                <a:t>x40000</a:t>
              </a:r>
              <a:endParaRPr lang="en-GB" dirty="0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6588224" y="5165589"/>
              <a:ext cx="749623" cy="467079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 dirty="0" smtClean="0"/>
                <a:t>x100000</a:t>
              </a:r>
              <a:endParaRPr lang="en-GB" sz="1600" dirty="0"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5652120" y="1268801"/>
              <a:ext cx="1080120" cy="457184"/>
              <a:chOff x="5714666" y="1059601"/>
              <a:chExt cx="1080120" cy="422895"/>
            </a:xfr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</p:grpSpPr>
          <p:sp>
            <p:nvSpPr>
              <p:cNvPr id="11" name="Rectangle 10"/>
              <p:cNvSpPr/>
              <p:nvPr/>
            </p:nvSpPr>
            <p:spPr>
              <a:xfrm>
                <a:off x="5714666" y="1059601"/>
                <a:ext cx="1080120" cy="422895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" name="Rounded Rectangle 7"/>
              <p:cNvSpPr/>
              <p:nvPr/>
            </p:nvSpPr>
            <p:spPr>
              <a:xfrm>
                <a:off x="5796136" y="1129321"/>
                <a:ext cx="917180" cy="283456"/>
              </a:xfrm>
              <a:prstGeom prst="round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400" b="1" dirty="0" smtClean="0">
                    <a:sym typeface="Symbol"/>
                  </a:rPr>
                  <a:t></a:t>
                </a:r>
                <a:endParaRPr lang="en-GB" sz="2400" b="1" dirty="0"/>
              </a:p>
            </p:txBody>
          </p:sp>
        </p:grpSp>
        <p:sp>
          <p:nvSpPr>
            <p:cNvPr id="29" name="Rectangle 28"/>
            <p:cNvSpPr/>
            <p:nvPr/>
          </p:nvSpPr>
          <p:spPr>
            <a:xfrm>
              <a:off x="6923429" y="1268801"/>
              <a:ext cx="383473" cy="468721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6952353" y="1346075"/>
              <a:ext cx="325625" cy="314172"/>
            </a:xfrm>
            <a:prstGeom prst="roundRect">
              <a:avLst/>
            </a:prstGeom>
            <a:gradFill flip="none" rotWithShape="1">
              <a:gsLst>
                <a:gs pos="0">
                  <a:schemeClr val="accent2">
                    <a:lumMod val="75000"/>
                    <a:shade val="30000"/>
                    <a:satMod val="115000"/>
                  </a:schemeClr>
                </a:gs>
                <a:gs pos="50000">
                  <a:schemeClr val="accent2">
                    <a:lumMod val="75000"/>
                    <a:shade val="67500"/>
                    <a:satMod val="115000"/>
                  </a:schemeClr>
                </a:gs>
                <a:gs pos="100000">
                  <a:schemeClr val="accent2">
                    <a:lumMod val="7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 smtClean="0">
                  <a:sym typeface="Symbol"/>
                </a:rPr>
                <a:t></a:t>
              </a:r>
              <a:endParaRPr lang="en-GB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668343" y="1187186"/>
              <a:ext cx="1152129" cy="8464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7668343" y="2121343"/>
              <a:ext cx="1152129" cy="8464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7664151" y="3055501"/>
              <a:ext cx="1152129" cy="8464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7668343" y="3989659"/>
              <a:ext cx="1152129" cy="8464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7664151" y="4923817"/>
              <a:ext cx="1152129" cy="8464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717062" y="1124744"/>
            <a:ext cx="979922" cy="821381"/>
            <a:chOff x="7717062" y="1124744"/>
            <a:chExt cx="979922" cy="821381"/>
          </a:xfrm>
        </p:grpSpPr>
        <p:pic>
          <p:nvPicPr>
            <p:cNvPr id="31" name="Picture 6">
              <a:hlinkClick r:id="rId4" action="ppaction://hlinksldjump" highlightClick="1">
                <a:snd r:embed="rId5" name="suction.wav"/>
              </a:hlinkClick>
              <a:hlinkHover r:id="" action="ppaction://noaction" highlightClick="1"/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7902016" y="1151156"/>
              <a:ext cx="686388" cy="903549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Rectangle 13"/>
            <p:cNvSpPr/>
            <p:nvPr/>
          </p:nvSpPr>
          <p:spPr>
            <a:xfrm>
              <a:off x="7717062" y="1124744"/>
              <a:ext cx="433131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A</a:t>
              </a:r>
              <a:endParaRPr lang="en-US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748085" y="2060848"/>
            <a:ext cx="948899" cy="792090"/>
            <a:chOff x="7748085" y="2060848"/>
            <a:chExt cx="948899" cy="792090"/>
          </a:xfrm>
        </p:grpSpPr>
        <p:pic>
          <p:nvPicPr>
            <p:cNvPr id="36" name="Picture 3">
              <a:hlinkClick r:id="rId7" action="ppaction://hlinksldjump" highlightClick="1">
                <a:snd r:embed="rId5" name="suction.wav"/>
              </a:hlinkClick>
              <a:hlinkHover r:id="" action="ppaction://noaction" highlightClick="1"/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5400000">
              <a:off x="7920908" y="2076862"/>
              <a:ext cx="648599" cy="903553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7" name="Rectangle 36"/>
            <p:cNvSpPr/>
            <p:nvPr/>
          </p:nvSpPr>
          <p:spPr>
            <a:xfrm>
              <a:off x="7748085" y="2060848"/>
              <a:ext cx="415499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B</a:t>
              </a:r>
              <a:endParaRPr lang="en-US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755580" y="3055501"/>
            <a:ext cx="901008" cy="753973"/>
            <a:chOff x="7755580" y="3055501"/>
            <a:chExt cx="901008" cy="753973"/>
          </a:xfrm>
        </p:grpSpPr>
        <p:pic>
          <p:nvPicPr>
            <p:cNvPr id="1026" name="Picture 2" descr="Thumbnail for version as of 14:44, 24 March 2009">
              <a:hlinkClick r:id="rId9" action="ppaction://hlinksldjump" highlightClick="1">
                <a:snd r:embed="rId5" name="suction.wav"/>
              </a:hlinkClick>
              <a:hlinkHover r:id="" action="ppaction://noaction" highlightClick="1"/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5368" y="3147944"/>
              <a:ext cx="841220" cy="6615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Rectangle 37"/>
            <p:cNvSpPr/>
            <p:nvPr/>
          </p:nvSpPr>
          <p:spPr>
            <a:xfrm>
              <a:off x="7755580" y="3055501"/>
              <a:ext cx="402675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C</a:t>
              </a:r>
              <a:endParaRPr lang="en-US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735542" y="3996353"/>
            <a:ext cx="921046" cy="779003"/>
            <a:chOff x="7735542" y="3996353"/>
            <a:chExt cx="921046" cy="779003"/>
          </a:xfrm>
        </p:grpSpPr>
        <p:pic>
          <p:nvPicPr>
            <p:cNvPr id="1028" name="Picture 4" descr="Thumbnail for version as of 06:44, 21 September 2007">
              <a:hlinkClick r:id="rId11" action="ppaction://hlinksldjump" highlightClick="1">
                <a:snd r:embed="rId5" name="suction.wav"/>
              </a:hlinkClick>
              <a:hlinkHover r:id="" action="ppaction://noaction" highlightClick="1"/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5369" y="4102380"/>
              <a:ext cx="841219" cy="6729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Rectangle 38"/>
            <p:cNvSpPr/>
            <p:nvPr/>
          </p:nvSpPr>
          <p:spPr>
            <a:xfrm>
              <a:off x="7735542" y="3996353"/>
              <a:ext cx="442750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D</a:t>
              </a:r>
              <a:endParaRPr lang="en-US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764396" y="4869160"/>
            <a:ext cx="932588" cy="827268"/>
            <a:chOff x="7764396" y="4869160"/>
            <a:chExt cx="932588" cy="827268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grpSpPr>
        <p:pic>
          <p:nvPicPr>
            <p:cNvPr id="13" name="Picture 6" descr="Thumbnail for version as of 16:37, 25 October 2007">
              <a:hlinkClick r:id="rId13" action="ppaction://hlinksldjump" highlightClick="1">
                <a:snd r:embed="rId5" name="suction.wav"/>
              </a:hlinkClick>
              <a:hlinkHover r:id="" action="ppaction://noaction" highlightClick="1"/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5369" y="5013176"/>
              <a:ext cx="881615" cy="6832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Rectangle 40"/>
            <p:cNvSpPr/>
            <p:nvPr/>
          </p:nvSpPr>
          <p:spPr>
            <a:xfrm>
              <a:off x="7764396" y="4869160"/>
              <a:ext cx="385042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E</a:t>
              </a:r>
              <a:endParaRPr lang="en-US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pic>
        <p:nvPicPr>
          <p:cNvPr id="4098" name="Picture 2" descr="C:\Users\faure_d\Backup of red HDD\Dropbox\_Eduspace MY TEACHING RESOURCES\IB 2014_2021 &amp; inthinking\Images &amp; scripts\TEM_images_CC\Staphylococcus_aureus_01.jpg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2966" y="1259736"/>
            <a:ext cx="4713889" cy="4436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3116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44557" y="476672"/>
            <a:ext cx="8888313" cy="5760640"/>
            <a:chOff x="152986" y="476672"/>
            <a:chExt cx="8888313" cy="5760640"/>
          </a:xfrm>
        </p:grpSpPr>
        <p:sp>
          <p:nvSpPr>
            <p:cNvPr id="6" name="Rectangle 5"/>
            <p:cNvSpPr/>
            <p:nvPr/>
          </p:nvSpPr>
          <p:spPr>
            <a:xfrm>
              <a:off x="152986" y="476672"/>
              <a:ext cx="8888313" cy="576064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/>
            <p:cNvSpPr/>
            <p:nvPr/>
          </p:nvSpPr>
          <p:spPr>
            <a:xfrm>
              <a:off x="323528" y="1109338"/>
              <a:ext cx="5112568" cy="4738741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 cmpd="dbl">
              <a:solidFill>
                <a:schemeClr val="bg1"/>
              </a:solidFill>
            </a:ln>
            <a:effectLst>
              <a:outerShdw blurRad="50800" dist="50800" dir="5400000" algn="ctr" rotWithShape="0">
                <a:schemeClr val="tx1">
                  <a:lumMod val="50000"/>
                  <a:lumOff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7587952" y="1109338"/>
              <a:ext cx="1304528" cy="4738741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 cmpd="dbl">
              <a:solidFill>
                <a:schemeClr val="bg1"/>
              </a:solidFill>
            </a:ln>
            <a:effectLst>
              <a:outerShdw blurRad="50800" dist="50800" dir="5400000" algn="ctr" rotWithShape="0">
                <a:schemeClr val="tx1">
                  <a:lumMod val="50000"/>
                  <a:lumOff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2120" y="2267141"/>
              <a:ext cx="1673264" cy="18037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Rounded Rectangle 6"/>
            <p:cNvSpPr/>
            <p:nvPr/>
          </p:nvSpPr>
          <p:spPr>
            <a:xfrm>
              <a:off x="5652120" y="4602535"/>
              <a:ext cx="760172" cy="467079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 dirty="0" smtClean="0"/>
                <a:t>x4000</a:t>
              </a:r>
              <a:endParaRPr lang="en-GB" sz="1600" dirty="0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6588224" y="4602536"/>
              <a:ext cx="749623" cy="467079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 dirty="0" smtClean="0"/>
                <a:t>x10000</a:t>
              </a:r>
              <a:endParaRPr lang="en-GB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37608" y="592436"/>
              <a:ext cx="8554871" cy="34082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3175" cmpd="sng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Electron </a:t>
              </a:r>
              <a:r>
                <a:rPr lang="en-GB" dirty="0" smtClean="0"/>
                <a:t>Microscope</a:t>
              </a:r>
              <a:r>
                <a:rPr lang="fr-FR" dirty="0" smtClean="0"/>
                <a:t> Terminal  - New York Aquarium</a:t>
              </a:r>
              <a:endParaRPr lang="en-GB" dirty="0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5654055" y="5165589"/>
              <a:ext cx="758237" cy="467079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 dirty="0" smtClean="0"/>
                <a:t>x40000</a:t>
              </a:r>
              <a:endParaRPr lang="en-GB" dirty="0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6588224" y="5165589"/>
              <a:ext cx="749623" cy="467079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 dirty="0" smtClean="0"/>
                <a:t>x100000</a:t>
              </a:r>
              <a:endParaRPr lang="en-GB" sz="1600" dirty="0"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5652120" y="1268801"/>
              <a:ext cx="1080120" cy="457184"/>
              <a:chOff x="5714666" y="1059601"/>
              <a:chExt cx="1080120" cy="422895"/>
            </a:xfr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</p:grpSpPr>
          <p:sp>
            <p:nvSpPr>
              <p:cNvPr id="11" name="Rectangle 10"/>
              <p:cNvSpPr/>
              <p:nvPr/>
            </p:nvSpPr>
            <p:spPr>
              <a:xfrm>
                <a:off x="5714666" y="1059601"/>
                <a:ext cx="1080120" cy="422895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" name="Rounded Rectangle 7"/>
              <p:cNvSpPr/>
              <p:nvPr/>
            </p:nvSpPr>
            <p:spPr>
              <a:xfrm>
                <a:off x="5796136" y="1129321"/>
                <a:ext cx="917180" cy="283456"/>
              </a:xfrm>
              <a:prstGeom prst="round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400" b="1" dirty="0" smtClean="0">
                    <a:sym typeface="Symbol"/>
                  </a:rPr>
                  <a:t></a:t>
                </a:r>
                <a:endParaRPr lang="en-GB" sz="2400" b="1" dirty="0"/>
              </a:p>
            </p:txBody>
          </p:sp>
        </p:grpSp>
        <p:sp>
          <p:nvSpPr>
            <p:cNvPr id="29" name="Rectangle 28"/>
            <p:cNvSpPr/>
            <p:nvPr/>
          </p:nvSpPr>
          <p:spPr>
            <a:xfrm>
              <a:off x="6923429" y="1268801"/>
              <a:ext cx="383473" cy="468721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6952353" y="1346075"/>
              <a:ext cx="325625" cy="314172"/>
            </a:xfrm>
            <a:prstGeom prst="roundRect">
              <a:avLst/>
            </a:prstGeom>
            <a:gradFill flip="none" rotWithShape="1">
              <a:gsLst>
                <a:gs pos="0">
                  <a:schemeClr val="accent2">
                    <a:lumMod val="75000"/>
                    <a:shade val="30000"/>
                    <a:satMod val="115000"/>
                  </a:schemeClr>
                </a:gs>
                <a:gs pos="50000">
                  <a:schemeClr val="accent2">
                    <a:lumMod val="75000"/>
                    <a:shade val="67500"/>
                    <a:satMod val="115000"/>
                  </a:schemeClr>
                </a:gs>
                <a:gs pos="100000">
                  <a:schemeClr val="accent2">
                    <a:lumMod val="7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 smtClean="0">
                  <a:sym typeface="Symbol"/>
                </a:rPr>
                <a:t></a:t>
              </a:r>
              <a:endParaRPr lang="en-GB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668343" y="1187186"/>
              <a:ext cx="1152129" cy="8464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7668343" y="2121343"/>
              <a:ext cx="1152129" cy="8464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7664151" y="3055501"/>
              <a:ext cx="1152129" cy="8464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7668343" y="3989659"/>
              <a:ext cx="1152129" cy="8464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7664151" y="4923817"/>
              <a:ext cx="1152129" cy="8464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717062" y="1124744"/>
            <a:ext cx="979922" cy="821381"/>
            <a:chOff x="7717062" y="1124744"/>
            <a:chExt cx="979922" cy="821381"/>
          </a:xfrm>
        </p:grpSpPr>
        <p:pic>
          <p:nvPicPr>
            <p:cNvPr id="31" name="Picture 6">
              <a:hlinkClick r:id="rId4" action="ppaction://hlinksldjump" highlightClick="1">
                <a:snd r:embed="rId5" name="suction.wav"/>
              </a:hlinkClick>
              <a:hlinkHover r:id="" action="ppaction://noaction" highlightClick="1"/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7902016" y="1151156"/>
              <a:ext cx="686388" cy="903549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Rectangle 13"/>
            <p:cNvSpPr/>
            <p:nvPr/>
          </p:nvSpPr>
          <p:spPr>
            <a:xfrm>
              <a:off x="7717062" y="1124744"/>
              <a:ext cx="433131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A</a:t>
              </a:r>
              <a:endParaRPr lang="en-US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748085" y="2060848"/>
            <a:ext cx="948899" cy="792090"/>
            <a:chOff x="7748085" y="2060848"/>
            <a:chExt cx="948899" cy="792090"/>
          </a:xfrm>
        </p:grpSpPr>
        <p:pic>
          <p:nvPicPr>
            <p:cNvPr id="36" name="Picture 3">
              <a:hlinkClick r:id="rId7" action="ppaction://hlinksldjump" highlightClick="1">
                <a:snd r:embed="rId5" name="suction.wav"/>
              </a:hlinkClick>
              <a:hlinkHover r:id="" action="ppaction://noaction" highlightClick="1"/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5400000">
              <a:off x="7920908" y="2076862"/>
              <a:ext cx="648599" cy="903553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7" name="Rectangle 36"/>
            <p:cNvSpPr/>
            <p:nvPr/>
          </p:nvSpPr>
          <p:spPr>
            <a:xfrm>
              <a:off x="7748085" y="2060848"/>
              <a:ext cx="415499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B</a:t>
              </a:r>
              <a:endParaRPr lang="en-US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755580" y="3055501"/>
            <a:ext cx="901008" cy="753973"/>
            <a:chOff x="7755580" y="3055501"/>
            <a:chExt cx="901008" cy="753973"/>
          </a:xfrm>
        </p:grpSpPr>
        <p:pic>
          <p:nvPicPr>
            <p:cNvPr id="1026" name="Picture 2" descr="Thumbnail for version as of 14:44, 24 March 2009">
              <a:hlinkClick r:id="rId9" action="ppaction://hlinksldjump" highlightClick="1">
                <a:snd r:embed="rId5" name="suction.wav"/>
              </a:hlinkClick>
              <a:hlinkHover r:id="" action="ppaction://noaction" highlightClick="1"/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5368" y="3147944"/>
              <a:ext cx="841220" cy="6615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Rectangle 37"/>
            <p:cNvSpPr/>
            <p:nvPr/>
          </p:nvSpPr>
          <p:spPr>
            <a:xfrm>
              <a:off x="7755580" y="3055501"/>
              <a:ext cx="402675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C</a:t>
              </a:r>
              <a:endParaRPr lang="en-US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735542" y="3996353"/>
            <a:ext cx="921046" cy="779003"/>
            <a:chOff x="7735542" y="3996353"/>
            <a:chExt cx="921046" cy="779003"/>
          </a:xfrm>
        </p:grpSpPr>
        <p:pic>
          <p:nvPicPr>
            <p:cNvPr id="1028" name="Picture 4" descr="Thumbnail for version as of 06:44, 21 September 2007">
              <a:hlinkClick r:id="rId11" action="ppaction://hlinksldjump" highlightClick="1">
                <a:snd r:embed="rId5" name="suction.wav"/>
              </a:hlinkClick>
              <a:hlinkHover r:id="" action="ppaction://noaction" highlightClick="1"/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5369" y="4102380"/>
              <a:ext cx="841219" cy="6729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Rectangle 38"/>
            <p:cNvSpPr/>
            <p:nvPr/>
          </p:nvSpPr>
          <p:spPr>
            <a:xfrm>
              <a:off x="7735542" y="3996353"/>
              <a:ext cx="442750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D</a:t>
              </a:r>
              <a:endParaRPr lang="en-US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764396" y="4869160"/>
            <a:ext cx="932588" cy="827268"/>
            <a:chOff x="7764396" y="4869160"/>
            <a:chExt cx="932588" cy="827268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grpSpPr>
        <p:pic>
          <p:nvPicPr>
            <p:cNvPr id="13" name="Picture 6" descr="Thumbnail for version as of 16:37, 25 October 2007">
              <a:hlinkClick r:id="rId13" action="ppaction://hlinksldjump" highlightClick="1">
                <a:snd r:embed="rId5" name="suction.wav"/>
              </a:hlinkClick>
              <a:hlinkHover r:id="" action="ppaction://noaction" highlightClick="1"/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5369" y="5013176"/>
              <a:ext cx="881615" cy="6832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Rectangle 40"/>
            <p:cNvSpPr/>
            <p:nvPr/>
          </p:nvSpPr>
          <p:spPr>
            <a:xfrm>
              <a:off x="7764396" y="4869160"/>
              <a:ext cx="385042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E</a:t>
              </a:r>
              <a:endParaRPr lang="en-US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pic>
        <p:nvPicPr>
          <p:cNvPr id="4098" name="Picture 2" descr="C:\Users\faure_d\Backup of red HDD\Dropbox\_Eduspace MY TEACHING RESOURCES\IB 2014_2021 &amp; inthinking\Images &amp; scripts\TEM_images_CC\Staphylococcus_aureus_01.jpg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70021" y="1417131"/>
            <a:ext cx="4235116" cy="4036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264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44557" y="476672"/>
            <a:ext cx="8888313" cy="5760640"/>
            <a:chOff x="152986" y="476672"/>
            <a:chExt cx="8888313" cy="5760640"/>
          </a:xfrm>
        </p:grpSpPr>
        <p:sp>
          <p:nvSpPr>
            <p:cNvPr id="6" name="Rectangle 5"/>
            <p:cNvSpPr/>
            <p:nvPr/>
          </p:nvSpPr>
          <p:spPr>
            <a:xfrm>
              <a:off x="152986" y="476672"/>
              <a:ext cx="8888313" cy="576064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/>
            <p:cNvSpPr/>
            <p:nvPr/>
          </p:nvSpPr>
          <p:spPr>
            <a:xfrm>
              <a:off x="323528" y="1109338"/>
              <a:ext cx="5112568" cy="4738741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 cmpd="dbl">
              <a:solidFill>
                <a:schemeClr val="bg1"/>
              </a:solidFill>
            </a:ln>
            <a:effectLst>
              <a:outerShdw blurRad="50800" dist="50800" dir="5400000" algn="ctr" rotWithShape="0">
                <a:schemeClr val="tx1">
                  <a:lumMod val="50000"/>
                  <a:lumOff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7587952" y="1109338"/>
              <a:ext cx="1304528" cy="4738741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 cmpd="dbl">
              <a:solidFill>
                <a:schemeClr val="bg1"/>
              </a:solidFill>
            </a:ln>
            <a:effectLst>
              <a:outerShdw blurRad="50800" dist="50800" dir="5400000" algn="ctr" rotWithShape="0">
                <a:schemeClr val="tx1">
                  <a:lumMod val="50000"/>
                  <a:lumOff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2120" y="2267141"/>
              <a:ext cx="1673264" cy="18037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Rounded Rectangle 6"/>
            <p:cNvSpPr/>
            <p:nvPr/>
          </p:nvSpPr>
          <p:spPr>
            <a:xfrm>
              <a:off x="5652120" y="4602535"/>
              <a:ext cx="760172" cy="467079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 dirty="0" smtClean="0"/>
                <a:t>x4000</a:t>
              </a:r>
              <a:endParaRPr lang="en-GB" sz="1600" dirty="0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6588224" y="4602536"/>
              <a:ext cx="749623" cy="467079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 dirty="0" smtClean="0"/>
                <a:t>x10000</a:t>
              </a:r>
              <a:endParaRPr lang="en-GB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37608" y="592436"/>
              <a:ext cx="8554871" cy="34082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3175" cmpd="sng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Electron </a:t>
              </a:r>
              <a:r>
                <a:rPr lang="en-GB" dirty="0" smtClean="0"/>
                <a:t>Microscope</a:t>
              </a:r>
              <a:r>
                <a:rPr lang="fr-FR" dirty="0" smtClean="0"/>
                <a:t> Terminal  - New York Aquarium</a:t>
              </a:r>
              <a:endParaRPr lang="en-GB" dirty="0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5654055" y="5165589"/>
              <a:ext cx="758237" cy="467079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 dirty="0" smtClean="0"/>
                <a:t>x40000</a:t>
              </a:r>
              <a:endParaRPr lang="en-GB" dirty="0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6588224" y="5165589"/>
              <a:ext cx="749623" cy="467079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 dirty="0" smtClean="0"/>
                <a:t>x100000</a:t>
              </a:r>
              <a:endParaRPr lang="en-GB" sz="1600" dirty="0"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5652120" y="1268801"/>
              <a:ext cx="1080120" cy="457184"/>
              <a:chOff x="5714666" y="1059601"/>
              <a:chExt cx="1080120" cy="422895"/>
            </a:xfr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</p:grpSpPr>
          <p:sp>
            <p:nvSpPr>
              <p:cNvPr id="11" name="Rectangle 10"/>
              <p:cNvSpPr/>
              <p:nvPr/>
            </p:nvSpPr>
            <p:spPr>
              <a:xfrm>
                <a:off x="5714666" y="1059601"/>
                <a:ext cx="1080120" cy="422895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" name="Rounded Rectangle 7"/>
              <p:cNvSpPr/>
              <p:nvPr/>
            </p:nvSpPr>
            <p:spPr>
              <a:xfrm>
                <a:off x="5796136" y="1129321"/>
                <a:ext cx="917180" cy="283456"/>
              </a:xfrm>
              <a:prstGeom prst="round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400" b="1" dirty="0" smtClean="0">
                    <a:sym typeface="Symbol"/>
                  </a:rPr>
                  <a:t></a:t>
                </a:r>
                <a:endParaRPr lang="en-GB" sz="2400" b="1" dirty="0"/>
              </a:p>
            </p:txBody>
          </p:sp>
        </p:grpSp>
        <p:sp>
          <p:nvSpPr>
            <p:cNvPr id="29" name="Rectangle 28"/>
            <p:cNvSpPr/>
            <p:nvPr/>
          </p:nvSpPr>
          <p:spPr>
            <a:xfrm>
              <a:off x="6923429" y="1268801"/>
              <a:ext cx="383473" cy="468721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6952353" y="1346075"/>
              <a:ext cx="325625" cy="314172"/>
            </a:xfrm>
            <a:prstGeom prst="roundRect">
              <a:avLst/>
            </a:prstGeom>
            <a:gradFill flip="none" rotWithShape="1">
              <a:gsLst>
                <a:gs pos="0">
                  <a:schemeClr val="accent2">
                    <a:lumMod val="75000"/>
                    <a:shade val="30000"/>
                    <a:satMod val="115000"/>
                  </a:schemeClr>
                </a:gs>
                <a:gs pos="50000">
                  <a:schemeClr val="accent2">
                    <a:lumMod val="75000"/>
                    <a:shade val="67500"/>
                    <a:satMod val="115000"/>
                  </a:schemeClr>
                </a:gs>
                <a:gs pos="100000">
                  <a:schemeClr val="accent2">
                    <a:lumMod val="7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 smtClean="0">
                  <a:sym typeface="Symbol"/>
                </a:rPr>
                <a:t></a:t>
              </a:r>
              <a:endParaRPr lang="en-GB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668343" y="1187186"/>
              <a:ext cx="1152129" cy="8464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7668343" y="2121343"/>
              <a:ext cx="1152129" cy="8464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7664151" y="3055501"/>
              <a:ext cx="1152129" cy="8464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7668343" y="3989659"/>
              <a:ext cx="1152129" cy="8464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7664151" y="4923817"/>
              <a:ext cx="1152129" cy="8464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717062" y="1124744"/>
            <a:ext cx="979922" cy="821381"/>
            <a:chOff x="7717062" y="1124744"/>
            <a:chExt cx="979922" cy="821381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grpSpPr>
        <p:pic>
          <p:nvPicPr>
            <p:cNvPr id="31" name="Picture 6">
              <a:hlinkClick r:id="rId4" action="ppaction://hlinksldjump" highlightClick="1">
                <a:snd r:embed="rId5" name="suction.wav"/>
              </a:hlinkClick>
              <a:hlinkHover r:id="" action="ppaction://noaction" highlightClick="1"/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7902016" y="1151156"/>
              <a:ext cx="686388" cy="903549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Rectangle 13"/>
            <p:cNvSpPr/>
            <p:nvPr/>
          </p:nvSpPr>
          <p:spPr>
            <a:xfrm>
              <a:off x="7717062" y="1124744"/>
              <a:ext cx="433131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A</a:t>
              </a:r>
              <a:endParaRPr lang="en-US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748085" y="2060848"/>
            <a:ext cx="948899" cy="792090"/>
            <a:chOff x="7748085" y="2060848"/>
            <a:chExt cx="948899" cy="792090"/>
          </a:xfrm>
        </p:grpSpPr>
        <p:pic>
          <p:nvPicPr>
            <p:cNvPr id="36" name="Picture 3">
              <a:hlinkClick r:id="rId7" action="ppaction://hlinksldjump" highlightClick="1">
                <a:snd r:embed="rId8" name="click.wav"/>
              </a:hlinkClick>
              <a:hlinkHover r:id="" action="ppaction://noaction" highlightClick="1"/>
            </p:cNvPr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5400000">
              <a:off x="7920908" y="2076862"/>
              <a:ext cx="648599" cy="903553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7" name="Rectangle 36"/>
            <p:cNvSpPr/>
            <p:nvPr/>
          </p:nvSpPr>
          <p:spPr>
            <a:xfrm>
              <a:off x="7748085" y="2060848"/>
              <a:ext cx="415499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B</a:t>
              </a:r>
              <a:endParaRPr lang="en-US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755580" y="3055501"/>
            <a:ext cx="901008" cy="753973"/>
            <a:chOff x="7755580" y="3055501"/>
            <a:chExt cx="901008" cy="753973"/>
          </a:xfrm>
        </p:grpSpPr>
        <p:pic>
          <p:nvPicPr>
            <p:cNvPr id="1026" name="Picture 2" descr="Thumbnail for version as of 14:44, 24 March 2009">
              <a:hlinkClick r:id="rId10" action="ppaction://hlinksldjump" highlightClick="1">
                <a:snd r:embed="rId5" name="suction.wav"/>
              </a:hlinkClick>
              <a:hlinkHover r:id="" action="ppaction://noaction" highlightClick="1"/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5368" y="3147944"/>
              <a:ext cx="841220" cy="6615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Rectangle 37"/>
            <p:cNvSpPr/>
            <p:nvPr/>
          </p:nvSpPr>
          <p:spPr>
            <a:xfrm>
              <a:off x="7755580" y="3055501"/>
              <a:ext cx="402675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C</a:t>
              </a:r>
              <a:endParaRPr lang="en-US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735542" y="3996353"/>
            <a:ext cx="921046" cy="779003"/>
            <a:chOff x="7735542" y="3996353"/>
            <a:chExt cx="921046" cy="779003"/>
          </a:xfrm>
        </p:grpSpPr>
        <p:pic>
          <p:nvPicPr>
            <p:cNvPr id="1028" name="Picture 4" descr="Thumbnail for version as of 06:44, 21 September 2007">
              <a:hlinkClick r:id="rId12" action="ppaction://hlinksldjump" highlightClick="1">
                <a:snd r:embed="rId5" name="suction.wav"/>
              </a:hlinkClick>
              <a:hlinkHover r:id="" action="ppaction://noaction" highlightClick="1"/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5369" y="4102380"/>
              <a:ext cx="841219" cy="6729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Rectangle 38"/>
            <p:cNvSpPr/>
            <p:nvPr/>
          </p:nvSpPr>
          <p:spPr>
            <a:xfrm>
              <a:off x="7735542" y="3996353"/>
              <a:ext cx="442750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D</a:t>
              </a:r>
              <a:endParaRPr lang="en-US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764396" y="4869160"/>
            <a:ext cx="932588" cy="827268"/>
            <a:chOff x="7764396" y="4869160"/>
            <a:chExt cx="932588" cy="827268"/>
          </a:xfrm>
        </p:grpSpPr>
        <p:pic>
          <p:nvPicPr>
            <p:cNvPr id="13" name="Picture 6" descr="Thumbnail for version as of 16:37, 25 October 2007">
              <a:hlinkClick r:id="rId14" action="ppaction://hlinksldjump" highlightClick="1">
                <a:snd r:embed="rId5" name="suction.wav"/>
              </a:hlinkClick>
              <a:hlinkHover r:id="" action="ppaction://noaction" highlightClick="1"/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5369" y="5013176"/>
              <a:ext cx="881615" cy="6832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Rectangle 40"/>
            <p:cNvSpPr/>
            <p:nvPr/>
          </p:nvSpPr>
          <p:spPr>
            <a:xfrm>
              <a:off x="7764396" y="4869160"/>
              <a:ext cx="385042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E</a:t>
              </a:r>
              <a:endParaRPr lang="en-US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pic>
        <p:nvPicPr>
          <p:cNvPr id="40" name="Picture 6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5400000">
            <a:off x="782911" y="1049994"/>
            <a:ext cx="4109764" cy="4698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6483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44557" y="476672"/>
            <a:ext cx="8888313" cy="5760640"/>
            <a:chOff x="152986" y="476672"/>
            <a:chExt cx="8888313" cy="5760640"/>
          </a:xfrm>
        </p:grpSpPr>
        <p:sp>
          <p:nvSpPr>
            <p:cNvPr id="6" name="Rectangle 5"/>
            <p:cNvSpPr/>
            <p:nvPr/>
          </p:nvSpPr>
          <p:spPr>
            <a:xfrm>
              <a:off x="152986" y="476672"/>
              <a:ext cx="8888313" cy="576064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/>
            <p:cNvSpPr/>
            <p:nvPr/>
          </p:nvSpPr>
          <p:spPr>
            <a:xfrm>
              <a:off x="323528" y="1109338"/>
              <a:ext cx="5112568" cy="4738741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 cmpd="dbl">
              <a:solidFill>
                <a:schemeClr val="bg1"/>
              </a:solidFill>
            </a:ln>
            <a:effectLst>
              <a:outerShdw blurRad="50800" dist="50800" dir="5400000" algn="ctr" rotWithShape="0">
                <a:schemeClr val="tx1">
                  <a:lumMod val="50000"/>
                  <a:lumOff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7587952" y="1109338"/>
              <a:ext cx="1304528" cy="4738741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 cmpd="dbl">
              <a:solidFill>
                <a:schemeClr val="bg1"/>
              </a:solidFill>
            </a:ln>
            <a:effectLst>
              <a:outerShdw blurRad="50800" dist="50800" dir="5400000" algn="ctr" rotWithShape="0">
                <a:schemeClr val="tx1">
                  <a:lumMod val="50000"/>
                  <a:lumOff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2120" y="2267141"/>
              <a:ext cx="1673264" cy="18037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Rounded Rectangle 6"/>
            <p:cNvSpPr/>
            <p:nvPr/>
          </p:nvSpPr>
          <p:spPr>
            <a:xfrm>
              <a:off x="5652120" y="4602535"/>
              <a:ext cx="760172" cy="467079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 dirty="0" smtClean="0"/>
                <a:t>x4000</a:t>
              </a:r>
              <a:endParaRPr lang="en-GB" sz="1600" dirty="0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6588224" y="4602536"/>
              <a:ext cx="749623" cy="467079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 dirty="0" smtClean="0"/>
                <a:t>x10000</a:t>
              </a:r>
              <a:endParaRPr lang="en-GB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37608" y="592436"/>
              <a:ext cx="8554871" cy="34082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3175" cmpd="sng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Electron </a:t>
              </a:r>
              <a:r>
                <a:rPr lang="en-GB" dirty="0" smtClean="0"/>
                <a:t>Microscope</a:t>
              </a:r>
              <a:r>
                <a:rPr lang="fr-FR" dirty="0" smtClean="0"/>
                <a:t> Terminal  - New York Aquarium</a:t>
              </a:r>
              <a:endParaRPr lang="en-GB" dirty="0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5654055" y="5165589"/>
              <a:ext cx="758237" cy="467079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 dirty="0" smtClean="0"/>
                <a:t>x40000</a:t>
              </a:r>
              <a:endParaRPr lang="en-GB" dirty="0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6588224" y="5165589"/>
              <a:ext cx="749623" cy="467079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 dirty="0" smtClean="0"/>
                <a:t>x100000</a:t>
              </a:r>
              <a:endParaRPr lang="en-GB" sz="1600" dirty="0"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5652120" y="1268801"/>
              <a:ext cx="1080120" cy="457184"/>
              <a:chOff x="5714666" y="1059601"/>
              <a:chExt cx="1080120" cy="422895"/>
            </a:xfr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</p:grpSpPr>
          <p:sp>
            <p:nvSpPr>
              <p:cNvPr id="11" name="Rectangle 10"/>
              <p:cNvSpPr/>
              <p:nvPr/>
            </p:nvSpPr>
            <p:spPr>
              <a:xfrm>
                <a:off x="5714666" y="1059601"/>
                <a:ext cx="1080120" cy="422895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" name="Rounded Rectangle 7"/>
              <p:cNvSpPr/>
              <p:nvPr/>
            </p:nvSpPr>
            <p:spPr>
              <a:xfrm>
                <a:off x="5796136" y="1129321"/>
                <a:ext cx="917180" cy="283456"/>
              </a:xfrm>
              <a:prstGeom prst="round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400" b="1" dirty="0" smtClean="0">
                    <a:sym typeface="Symbol"/>
                  </a:rPr>
                  <a:t></a:t>
                </a:r>
                <a:endParaRPr lang="en-GB" sz="2400" b="1" dirty="0"/>
              </a:p>
            </p:txBody>
          </p:sp>
        </p:grpSp>
        <p:sp>
          <p:nvSpPr>
            <p:cNvPr id="29" name="Rectangle 28"/>
            <p:cNvSpPr/>
            <p:nvPr/>
          </p:nvSpPr>
          <p:spPr>
            <a:xfrm>
              <a:off x="6923429" y="1268801"/>
              <a:ext cx="383473" cy="468721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6952353" y="1346075"/>
              <a:ext cx="325625" cy="314172"/>
            </a:xfrm>
            <a:prstGeom prst="roundRect">
              <a:avLst/>
            </a:prstGeom>
            <a:gradFill flip="none" rotWithShape="1">
              <a:gsLst>
                <a:gs pos="0">
                  <a:schemeClr val="accent2">
                    <a:lumMod val="75000"/>
                    <a:shade val="30000"/>
                    <a:satMod val="115000"/>
                  </a:schemeClr>
                </a:gs>
                <a:gs pos="50000">
                  <a:schemeClr val="accent2">
                    <a:lumMod val="75000"/>
                    <a:shade val="67500"/>
                    <a:satMod val="115000"/>
                  </a:schemeClr>
                </a:gs>
                <a:gs pos="100000">
                  <a:schemeClr val="accent2">
                    <a:lumMod val="7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 smtClean="0">
                  <a:sym typeface="Symbol"/>
                </a:rPr>
                <a:t></a:t>
              </a:r>
              <a:endParaRPr lang="en-GB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668343" y="1187186"/>
              <a:ext cx="1152129" cy="8464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7668343" y="2121343"/>
              <a:ext cx="1152129" cy="8464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7664151" y="3055501"/>
              <a:ext cx="1152129" cy="8464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7668343" y="3989659"/>
              <a:ext cx="1152129" cy="8464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7664151" y="4923817"/>
              <a:ext cx="1152129" cy="8464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717062" y="1124744"/>
            <a:ext cx="979922" cy="821381"/>
            <a:chOff x="7717062" y="1124744"/>
            <a:chExt cx="979922" cy="821381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grpSpPr>
        <p:pic>
          <p:nvPicPr>
            <p:cNvPr id="31" name="Picture 6">
              <a:hlinkClick r:id="rId4" action="ppaction://hlinksldjump" highlightClick="1">
                <a:snd r:embed="rId5" name="suction.wav"/>
              </a:hlinkClick>
              <a:hlinkHover r:id="" action="ppaction://noaction" highlightClick="1"/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7902016" y="1151156"/>
              <a:ext cx="686388" cy="903549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Rectangle 13"/>
            <p:cNvSpPr/>
            <p:nvPr/>
          </p:nvSpPr>
          <p:spPr>
            <a:xfrm>
              <a:off x="7717062" y="1124744"/>
              <a:ext cx="433131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A</a:t>
              </a:r>
              <a:endParaRPr lang="en-US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748085" y="2060848"/>
            <a:ext cx="948899" cy="792090"/>
            <a:chOff x="7748085" y="2060848"/>
            <a:chExt cx="948899" cy="792090"/>
          </a:xfrm>
        </p:grpSpPr>
        <p:pic>
          <p:nvPicPr>
            <p:cNvPr id="36" name="Picture 3">
              <a:hlinkClick r:id="rId7" action="ppaction://hlinksldjump" highlightClick="1">
                <a:snd r:embed="rId8" name="click.wav"/>
              </a:hlinkClick>
              <a:hlinkHover r:id="" action="ppaction://noaction" highlightClick="1"/>
            </p:cNvPr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5400000">
              <a:off x="7920908" y="2076862"/>
              <a:ext cx="648599" cy="903553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7" name="Rectangle 36"/>
            <p:cNvSpPr/>
            <p:nvPr/>
          </p:nvSpPr>
          <p:spPr>
            <a:xfrm>
              <a:off x="7748085" y="2060848"/>
              <a:ext cx="415499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B</a:t>
              </a:r>
              <a:endParaRPr lang="en-US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755580" y="3055501"/>
            <a:ext cx="901008" cy="753973"/>
            <a:chOff x="7755580" y="3055501"/>
            <a:chExt cx="901008" cy="753973"/>
          </a:xfrm>
        </p:grpSpPr>
        <p:pic>
          <p:nvPicPr>
            <p:cNvPr id="1026" name="Picture 2" descr="Thumbnail for version as of 14:44, 24 March 2009">
              <a:hlinkClick r:id="rId10" action="ppaction://hlinksldjump" highlightClick="1">
                <a:snd r:embed="rId5" name="suction.wav"/>
              </a:hlinkClick>
              <a:hlinkHover r:id="" action="ppaction://noaction" highlightClick="1"/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5368" y="3147944"/>
              <a:ext cx="841220" cy="6615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Rectangle 37"/>
            <p:cNvSpPr/>
            <p:nvPr/>
          </p:nvSpPr>
          <p:spPr>
            <a:xfrm>
              <a:off x="7755580" y="3055501"/>
              <a:ext cx="402675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C</a:t>
              </a:r>
              <a:endParaRPr lang="en-US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735542" y="3996353"/>
            <a:ext cx="921046" cy="779003"/>
            <a:chOff x="7735542" y="3996353"/>
            <a:chExt cx="921046" cy="779003"/>
          </a:xfrm>
        </p:grpSpPr>
        <p:pic>
          <p:nvPicPr>
            <p:cNvPr id="1028" name="Picture 4" descr="Thumbnail for version as of 06:44, 21 September 2007">
              <a:hlinkClick r:id="rId12" action="ppaction://hlinksldjump" highlightClick="1">
                <a:snd r:embed="rId5" name="suction.wav"/>
              </a:hlinkClick>
              <a:hlinkHover r:id="" action="ppaction://noaction" highlightClick="1"/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5369" y="4102380"/>
              <a:ext cx="841219" cy="6729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Rectangle 38"/>
            <p:cNvSpPr/>
            <p:nvPr/>
          </p:nvSpPr>
          <p:spPr>
            <a:xfrm>
              <a:off x="7735542" y="3996353"/>
              <a:ext cx="442750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D</a:t>
              </a:r>
              <a:endParaRPr lang="en-US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764396" y="4869160"/>
            <a:ext cx="932588" cy="827268"/>
            <a:chOff x="7764396" y="4869160"/>
            <a:chExt cx="932588" cy="827268"/>
          </a:xfrm>
        </p:grpSpPr>
        <p:pic>
          <p:nvPicPr>
            <p:cNvPr id="13" name="Picture 6" descr="Thumbnail for version as of 16:37, 25 October 2007">
              <a:hlinkClick r:id="rId14" action="ppaction://hlinksldjump" highlightClick="1">
                <a:snd r:embed="rId5" name="suction.wav"/>
              </a:hlinkClick>
              <a:hlinkHover r:id="" action="ppaction://noaction" highlightClick="1"/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5369" y="5013176"/>
              <a:ext cx="881615" cy="6832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Rectangle 40"/>
            <p:cNvSpPr/>
            <p:nvPr/>
          </p:nvSpPr>
          <p:spPr>
            <a:xfrm>
              <a:off x="7764396" y="4869160"/>
              <a:ext cx="385042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E</a:t>
              </a:r>
              <a:endParaRPr lang="en-US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pic>
        <p:nvPicPr>
          <p:cNvPr id="40" name="Picture 6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5400000">
            <a:off x="647626" y="1078374"/>
            <a:ext cx="4427628" cy="4808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5119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44557" y="476672"/>
            <a:ext cx="8888313" cy="5760640"/>
            <a:chOff x="152986" y="476672"/>
            <a:chExt cx="8888313" cy="5760640"/>
          </a:xfrm>
        </p:grpSpPr>
        <p:sp>
          <p:nvSpPr>
            <p:cNvPr id="6" name="Rectangle 5"/>
            <p:cNvSpPr/>
            <p:nvPr/>
          </p:nvSpPr>
          <p:spPr>
            <a:xfrm>
              <a:off x="152986" y="476672"/>
              <a:ext cx="8888313" cy="576064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/>
            <p:cNvSpPr/>
            <p:nvPr/>
          </p:nvSpPr>
          <p:spPr>
            <a:xfrm>
              <a:off x="323528" y="1109338"/>
              <a:ext cx="5112568" cy="4738741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 cmpd="dbl">
              <a:solidFill>
                <a:schemeClr val="bg1"/>
              </a:solidFill>
            </a:ln>
            <a:effectLst>
              <a:outerShdw blurRad="50800" dist="50800" dir="5400000" algn="ctr" rotWithShape="0">
                <a:schemeClr val="tx1">
                  <a:lumMod val="50000"/>
                  <a:lumOff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7587952" y="1109338"/>
              <a:ext cx="1304528" cy="4738741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 cmpd="dbl">
              <a:solidFill>
                <a:schemeClr val="bg1"/>
              </a:solidFill>
            </a:ln>
            <a:effectLst>
              <a:outerShdw blurRad="50800" dist="50800" dir="5400000" algn="ctr" rotWithShape="0">
                <a:schemeClr val="tx1">
                  <a:lumMod val="50000"/>
                  <a:lumOff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2120" y="2267141"/>
              <a:ext cx="1673264" cy="18037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Rounded Rectangle 6"/>
            <p:cNvSpPr/>
            <p:nvPr/>
          </p:nvSpPr>
          <p:spPr>
            <a:xfrm>
              <a:off x="5652120" y="4602535"/>
              <a:ext cx="760172" cy="467079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 dirty="0" smtClean="0"/>
                <a:t>x4000</a:t>
              </a:r>
              <a:endParaRPr lang="en-GB" sz="1600" dirty="0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6588224" y="4602536"/>
              <a:ext cx="749623" cy="467079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 dirty="0" smtClean="0"/>
                <a:t>x10000</a:t>
              </a:r>
              <a:endParaRPr lang="en-GB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37608" y="592436"/>
              <a:ext cx="8554871" cy="34082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3175" cmpd="sng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Electron </a:t>
              </a:r>
              <a:r>
                <a:rPr lang="en-GB" dirty="0" smtClean="0"/>
                <a:t>Microscope</a:t>
              </a:r>
              <a:r>
                <a:rPr lang="fr-FR" dirty="0" smtClean="0"/>
                <a:t> Terminal  - New York Aquarium</a:t>
              </a:r>
              <a:endParaRPr lang="en-GB" dirty="0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5654055" y="5165589"/>
              <a:ext cx="758237" cy="467079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 dirty="0" smtClean="0"/>
                <a:t>x40000</a:t>
              </a:r>
              <a:endParaRPr lang="en-GB" dirty="0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6588224" y="5165589"/>
              <a:ext cx="749623" cy="467079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 dirty="0" smtClean="0"/>
                <a:t>x100000</a:t>
              </a:r>
              <a:endParaRPr lang="en-GB" sz="1600" dirty="0"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5652120" y="1268801"/>
              <a:ext cx="1080120" cy="457184"/>
              <a:chOff x="5714666" y="1059601"/>
              <a:chExt cx="1080120" cy="422895"/>
            </a:xfr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</p:grpSpPr>
          <p:sp>
            <p:nvSpPr>
              <p:cNvPr id="11" name="Rectangle 10"/>
              <p:cNvSpPr/>
              <p:nvPr/>
            </p:nvSpPr>
            <p:spPr>
              <a:xfrm>
                <a:off x="5714666" y="1059601"/>
                <a:ext cx="1080120" cy="422895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" name="Rounded Rectangle 7"/>
              <p:cNvSpPr/>
              <p:nvPr/>
            </p:nvSpPr>
            <p:spPr>
              <a:xfrm>
                <a:off x="5796136" y="1129321"/>
                <a:ext cx="917180" cy="283456"/>
              </a:xfrm>
              <a:prstGeom prst="round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400" b="1" dirty="0" smtClean="0">
                    <a:sym typeface="Symbol"/>
                  </a:rPr>
                  <a:t></a:t>
                </a:r>
                <a:endParaRPr lang="en-GB" sz="2400" b="1" dirty="0"/>
              </a:p>
            </p:txBody>
          </p:sp>
        </p:grpSp>
        <p:sp>
          <p:nvSpPr>
            <p:cNvPr id="29" name="Rectangle 28"/>
            <p:cNvSpPr/>
            <p:nvPr/>
          </p:nvSpPr>
          <p:spPr>
            <a:xfrm>
              <a:off x="6923429" y="1268801"/>
              <a:ext cx="383473" cy="468721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6952353" y="1346075"/>
              <a:ext cx="325625" cy="314172"/>
            </a:xfrm>
            <a:prstGeom prst="roundRect">
              <a:avLst/>
            </a:prstGeom>
            <a:gradFill flip="none" rotWithShape="1">
              <a:gsLst>
                <a:gs pos="0">
                  <a:schemeClr val="accent2">
                    <a:lumMod val="75000"/>
                    <a:shade val="30000"/>
                    <a:satMod val="115000"/>
                  </a:schemeClr>
                </a:gs>
                <a:gs pos="50000">
                  <a:schemeClr val="accent2">
                    <a:lumMod val="75000"/>
                    <a:shade val="67500"/>
                    <a:satMod val="115000"/>
                  </a:schemeClr>
                </a:gs>
                <a:gs pos="100000">
                  <a:schemeClr val="accent2">
                    <a:lumMod val="7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 smtClean="0">
                  <a:sym typeface="Symbol"/>
                </a:rPr>
                <a:t></a:t>
              </a:r>
              <a:endParaRPr lang="en-GB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668343" y="1187186"/>
              <a:ext cx="1152129" cy="8464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7668343" y="2121343"/>
              <a:ext cx="1152129" cy="8464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7664151" y="3055501"/>
              <a:ext cx="1152129" cy="8464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7668343" y="3989659"/>
              <a:ext cx="1152129" cy="8464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7664151" y="4923817"/>
              <a:ext cx="1152129" cy="8464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717062" y="1124744"/>
            <a:ext cx="979922" cy="821381"/>
            <a:chOff x="7717062" y="1124744"/>
            <a:chExt cx="979922" cy="821381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grpSpPr>
        <p:pic>
          <p:nvPicPr>
            <p:cNvPr id="31" name="Picture 6">
              <a:hlinkClick r:id="rId4" action="ppaction://hlinksldjump" highlightClick="1">
                <a:snd r:embed="rId5" name="suction.wav"/>
              </a:hlinkClick>
              <a:hlinkHover r:id="" action="ppaction://noaction" highlightClick="1"/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7902016" y="1151156"/>
              <a:ext cx="686388" cy="903549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Rectangle 13"/>
            <p:cNvSpPr/>
            <p:nvPr/>
          </p:nvSpPr>
          <p:spPr>
            <a:xfrm>
              <a:off x="7717062" y="1124744"/>
              <a:ext cx="433131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A</a:t>
              </a:r>
              <a:endParaRPr lang="en-US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748085" y="2060848"/>
            <a:ext cx="948899" cy="792090"/>
            <a:chOff x="7748085" y="2060848"/>
            <a:chExt cx="948899" cy="792090"/>
          </a:xfrm>
        </p:grpSpPr>
        <p:pic>
          <p:nvPicPr>
            <p:cNvPr id="36" name="Picture 3">
              <a:hlinkClick r:id="rId7" action="ppaction://hlinksldjump" highlightClick="1">
                <a:snd r:embed="rId8" name="click.wav"/>
              </a:hlinkClick>
              <a:hlinkHover r:id="" action="ppaction://noaction" highlightClick="1"/>
            </p:cNvPr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5400000">
              <a:off x="7920908" y="2076862"/>
              <a:ext cx="648599" cy="903553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7" name="Rectangle 36"/>
            <p:cNvSpPr/>
            <p:nvPr/>
          </p:nvSpPr>
          <p:spPr>
            <a:xfrm>
              <a:off x="7748085" y="2060848"/>
              <a:ext cx="415499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B</a:t>
              </a:r>
              <a:endParaRPr lang="en-US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755580" y="3055501"/>
            <a:ext cx="901008" cy="753973"/>
            <a:chOff x="7755580" y="3055501"/>
            <a:chExt cx="901008" cy="753973"/>
          </a:xfrm>
        </p:grpSpPr>
        <p:pic>
          <p:nvPicPr>
            <p:cNvPr id="1026" name="Picture 2" descr="Thumbnail for version as of 14:44, 24 March 2009">
              <a:hlinkClick r:id="rId10" action="ppaction://hlinksldjump" highlightClick="1">
                <a:snd r:embed="rId5" name="suction.wav"/>
              </a:hlinkClick>
              <a:hlinkHover r:id="" action="ppaction://noaction" highlightClick="1"/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5368" y="3147944"/>
              <a:ext cx="841220" cy="6615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Rectangle 37"/>
            <p:cNvSpPr/>
            <p:nvPr/>
          </p:nvSpPr>
          <p:spPr>
            <a:xfrm>
              <a:off x="7755580" y="3055501"/>
              <a:ext cx="402675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C</a:t>
              </a:r>
              <a:endParaRPr lang="en-US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735542" y="3996353"/>
            <a:ext cx="921046" cy="779003"/>
            <a:chOff x="7735542" y="3996353"/>
            <a:chExt cx="921046" cy="779003"/>
          </a:xfrm>
        </p:grpSpPr>
        <p:pic>
          <p:nvPicPr>
            <p:cNvPr id="1028" name="Picture 4" descr="Thumbnail for version as of 06:44, 21 September 2007">
              <a:hlinkClick r:id="rId12" action="ppaction://hlinksldjump" highlightClick="1">
                <a:snd r:embed="rId5" name="suction.wav"/>
              </a:hlinkClick>
              <a:hlinkHover r:id="" action="ppaction://noaction" highlightClick="1"/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5369" y="4102380"/>
              <a:ext cx="841219" cy="6729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Rectangle 38"/>
            <p:cNvSpPr/>
            <p:nvPr/>
          </p:nvSpPr>
          <p:spPr>
            <a:xfrm>
              <a:off x="7735542" y="3996353"/>
              <a:ext cx="442750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D</a:t>
              </a:r>
              <a:endParaRPr lang="en-US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764396" y="4869160"/>
            <a:ext cx="932588" cy="827268"/>
            <a:chOff x="7764396" y="4869160"/>
            <a:chExt cx="932588" cy="827268"/>
          </a:xfrm>
        </p:grpSpPr>
        <p:pic>
          <p:nvPicPr>
            <p:cNvPr id="13" name="Picture 6" descr="Thumbnail for version as of 16:37, 25 October 2007">
              <a:hlinkClick r:id="rId14" action="ppaction://hlinksldjump" highlightClick="1">
                <a:snd r:embed="rId5" name="suction.wav"/>
              </a:hlinkClick>
              <a:hlinkHover r:id="" action="ppaction://noaction" highlightClick="1"/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5369" y="5013176"/>
              <a:ext cx="881615" cy="6832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Rectangle 40"/>
            <p:cNvSpPr/>
            <p:nvPr/>
          </p:nvSpPr>
          <p:spPr>
            <a:xfrm>
              <a:off x="7764396" y="4869160"/>
              <a:ext cx="385042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E</a:t>
              </a:r>
              <a:endParaRPr lang="en-US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pic>
        <p:nvPicPr>
          <p:cNvPr id="40" name="Picture 6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5400000">
            <a:off x="687390" y="1054377"/>
            <a:ext cx="4363866" cy="4792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7384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44557" y="476672"/>
            <a:ext cx="8888313" cy="5760640"/>
            <a:chOff x="152986" y="476672"/>
            <a:chExt cx="8888313" cy="5760640"/>
          </a:xfrm>
        </p:grpSpPr>
        <p:sp>
          <p:nvSpPr>
            <p:cNvPr id="6" name="Rectangle 5"/>
            <p:cNvSpPr/>
            <p:nvPr/>
          </p:nvSpPr>
          <p:spPr>
            <a:xfrm>
              <a:off x="152986" y="476672"/>
              <a:ext cx="8888313" cy="576064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/>
            <p:cNvSpPr/>
            <p:nvPr/>
          </p:nvSpPr>
          <p:spPr>
            <a:xfrm>
              <a:off x="323528" y="1109338"/>
              <a:ext cx="5112568" cy="4738741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 cmpd="dbl">
              <a:solidFill>
                <a:schemeClr val="bg1"/>
              </a:solidFill>
            </a:ln>
            <a:effectLst>
              <a:outerShdw blurRad="50800" dist="50800" dir="5400000" algn="ctr" rotWithShape="0">
                <a:schemeClr val="tx1">
                  <a:lumMod val="50000"/>
                  <a:lumOff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7587952" y="1109338"/>
              <a:ext cx="1304528" cy="4738741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 cmpd="dbl">
              <a:solidFill>
                <a:schemeClr val="bg1"/>
              </a:solidFill>
            </a:ln>
            <a:effectLst>
              <a:outerShdw blurRad="50800" dist="50800" dir="5400000" algn="ctr" rotWithShape="0">
                <a:schemeClr val="tx1">
                  <a:lumMod val="50000"/>
                  <a:lumOff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2120" y="2267141"/>
              <a:ext cx="1673264" cy="18037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Rounded Rectangle 6"/>
            <p:cNvSpPr/>
            <p:nvPr/>
          </p:nvSpPr>
          <p:spPr>
            <a:xfrm>
              <a:off x="5652120" y="4602535"/>
              <a:ext cx="760172" cy="467079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 dirty="0" smtClean="0"/>
                <a:t>x4000</a:t>
              </a:r>
              <a:endParaRPr lang="en-GB" sz="1600" dirty="0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6588224" y="4602536"/>
              <a:ext cx="749623" cy="467079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 dirty="0" smtClean="0"/>
                <a:t>x10000</a:t>
              </a:r>
              <a:endParaRPr lang="en-GB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37608" y="592436"/>
              <a:ext cx="8554871" cy="34082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3175" cmpd="sng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Electron </a:t>
              </a:r>
              <a:r>
                <a:rPr lang="en-GB" dirty="0" smtClean="0"/>
                <a:t>Microscope</a:t>
              </a:r>
              <a:r>
                <a:rPr lang="fr-FR" dirty="0" smtClean="0"/>
                <a:t> Terminal  - New York Aquarium</a:t>
              </a:r>
              <a:endParaRPr lang="en-GB" dirty="0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5654055" y="5165589"/>
              <a:ext cx="758237" cy="467079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 dirty="0" smtClean="0"/>
                <a:t>x40000</a:t>
              </a:r>
              <a:endParaRPr lang="en-GB" dirty="0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6588224" y="5165589"/>
              <a:ext cx="749623" cy="467079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 dirty="0" smtClean="0"/>
                <a:t>x100000</a:t>
              </a:r>
              <a:endParaRPr lang="en-GB" sz="1600" dirty="0"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5652120" y="1268801"/>
              <a:ext cx="1080120" cy="457184"/>
              <a:chOff x="5714666" y="1059601"/>
              <a:chExt cx="1080120" cy="422895"/>
            </a:xfr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</p:grpSpPr>
          <p:sp>
            <p:nvSpPr>
              <p:cNvPr id="11" name="Rectangle 10"/>
              <p:cNvSpPr/>
              <p:nvPr/>
            </p:nvSpPr>
            <p:spPr>
              <a:xfrm>
                <a:off x="5714666" y="1059601"/>
                <a:ext cx="1080120" cy="422895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" name="Rounded Rectangle 7"/>
              <p:cNvSpPr/>
              <p:nvPr/>
            </p:nvSpPr>
            <p:spPr>
              <a:xfrm>
                <a:off x="5796136" y="1129321"/>
                <a:ext cx="917180" cy="283456"/>
              </a:xfrm>
              <a:prstGeom prst="round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400" b="1" dirty="0" smtClean="0">
                    <a:sym typeface="Symbol"/>
                  </a:rPr>
                  <a:t></a:t>
                </a:r>
                <a:endParaRPr lang="en-GB" sz="2400" b="1" dirty="0"/>
              </a:p>
            </p:txBody>
          </p:sp>
        </p:grpSp>
        <p:sp>
          <p:nvSpPr>
            <p:cNvPr id="29" name="Rectangle 28"/>
            <p:cNvSpPr/>
            <p:nvPr/>
          </p:nvSpPr>
          <p:spPr>
            <a:xfrm>
              <a:off x="6923429" y="1268801"/>
              <a:ext cx="383473" cy="468721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6952353" y="1346075"/>
              <a:ext cx="325625" cy="314172"/>
            </a:xfrm>
            <a:prstGeom prst="roundRect">
              <a:avLst/>
            </a:prstGeom>
            <a:gradFill flip="none" rotWithShape="1">
              <a:gsLst>
                <a:gs pos="0">
                  <a:schemeClr val="accent2">
                    <a:lumMod val="75000"/>
                    <a:shade val="30000"/>
                    <a:satMod val="115000"/>
                  </a:schemeClr>
                </a:gs>
                <a:gs pos="50000">
                  <a:schemeClr val="accent2">
                    <a:lumMod val="75000"/>
                    <a:shade val="67500"/>
                    <a:satMod val="115000"/>
                  </a:schemeClr>
                </a:gs>
                <a:gs pos="100000">
                  <a:schemeClr val="accent2">
                    <a:lumMod val="7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 smtClean="0">
                  <a:sym typeface="Symbol"/>
                </a:rPr>
                <a:t></a:t>
              </a:r>
              <a:endParaRPr lang="en-GB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668343" y="1187186"/>
              <a:ext cx="1152129" cy="8464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7668343" y="2121343"/>
              <a:ext cx="1152129" cy="8464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7664151" y="3055501"/>
              <a:ext cx="1152129" cy="8464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7668343" y="3989659"/>
              <a:ext cx="1152129" cy="8464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7664151" y="4923817"/>
              <a:ext cx="1152129" cy="8464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717062" y="1124744"/>
            <a:ext cx="979922" cy="821381"/>
            <a:chOff x="7717062" y="1124744"/>
            <a:chExt cx="979922" cy="821381"/>
          </a:xfrm>
        </p:grpSpPr>
        <p:pic>
          <p:nvPicPr>
            <p:cNvPr id="31" name="Picture 6">
              <a:hlinkClick r:id="rId4" action="ppaction://hlinksldjump" highlightClick="1">
                <a:snd r:embed="rId5" name="suction.wav"/>
              </a:hlinkClick>
              <a:hlinkHover r:id="" action="ppaction://noaction" highlightClick="1"/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7902016" y="1151156"/>
              <a:ext cx="686388" cy="903549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Rectangle 13"/>
            <p:cNvSpPr/>
            <p:nvPr/>
          </p:nvSpPr>
          <p:spPr>
            <a:xfrm>
              <a:off x="7717062" y="1124744"/>
              <a:ext cx="433131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A</a:t>
              </a:r>
              <a:endParaRPr lang="en-US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748085" y="2060848"/>
            <a:ext cx="948899" cy="792090"/>
            <a:chOff x="7748085" y="2060848"/>
            <a:chExt cx="948899" cy="792090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grpSpPr>
        <p:pic>
          <p:nvPicPr>
            <p:cNvPr id="36" name="Picture 3">
              <a:hlinkClick r:id="rId7" action="ppaction://hlinksldjump" highlightClick="1">
                <a:snd r:embed="rId5" name="suction.wav"/>
              </a:hlinkClick>
              <a:hlinkHover r:id="" action="ppaction://noaction" highlightClick="1"/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5400000">
              <a:off x="7920908" y="2076862"/>
              <a:ext cx="648599" cy="903553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7" name="Rectangle 36"/>
            <p:cNvSpPr/>
            <p:nvPr/>
          </p:nvSpPr>
          <p:spPr>
            <a:xfrm>
              <a:off x="7748085" y="2060848"/>
              <a:ext cx="415499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B</a:t>
              </a:r>
              <a:endParaRPr lang="en-US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755580" y="3055501"/>
            <a:ext cx="901008" cy="753973"/>
            <a:chOff x="7755580" y="3055501"/>
            <a:chExt cx="901008" cy="753973"/>
          </a:xfrm>
        </p:grpSpPr>
        <p:pic>
          <p:nvPicPr>
            <p:cNvPr id="1026" name="Picture 2" descr="Thumbnail for version as of 14:44, 24 March 2009">
              <a:hlinkClick r:id="rId9" action="ppaction://hlinksldjump" highlightClick="1">
                <a:snd r:embed="rId5" name="suction.wav"/>
              </a:hlinkClick>
              <a:hlinkHover r:id="" action="ppaction://noaction" highlightClick="1"/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5368" y="3147944"/>
              <a:ext cx="841220" cy="6615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Rectangle 37"/>
            <p:cNvSpPr/>
            <p:nvPr/>
          </p:nvSpPr>
          <p:spPr>
            <a:xfrm>
              <a:off x="7755580" y="3055501"/>
              <a:ext cx="402675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C</a:t>
              </a:r>
              <a:endParaRPr lang="en-US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735542" y="3996353"/>
            <a:ext cx="921046" cy="779003"/>
            <a:chOff x="7735542" y="3996353"/>
            <a:chExt cx="921046" cy="779003"/>
          </a:xfrm>
        </p:grpSpPr>
        <p:pic>
          <p:nvPicPr>
            <p:cNvPr id="1028" name="Picture 4" descr="Thumbnail for version as of 06:44, 21 September 2007">
              <a:hlinkClick r:id="rId11" action="ppaction://hlinksldjump" highlightClick="1">
                <a:snd r:embed="rId5" name="suction.wav"/>
              </a:hlinkClick>
              <a:hlinkHover r:id="" action="ppaction://noaction" highlightClick="1"/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5369" y="4102380"/>
              <a:ext cx="841219" cy="6729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Rectangle 38"/>
            <p:cNvSpPr/>
            <p:nvPr/>
          </p:nvSpPr>
          <p:spPr>
            <a:xfrm>
              <a:off x="7735542" y="3996353"/>
              <a:ext cx="442750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D</a:t>
              </a:r>
              <a:endParaRPr lang="en-US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764396" y="4869160"/>
            <a:ext cx="932588" cy="827268"/>
            <a:chOff x="7764396" y="4869160"/>
            <a:chExt cx="932588" cy="827268"/>
          </a:xfrm>
        </p:grpSpPr>
        <p:pic>
          <p:nvPicPr>
            <p:cNvPr id="13" name="Picture 6" descr="Thumbnail for version as of 16:37, 25 October 2007">
              <a:hlinkClick r:id="rId13" action="ppaction://hlinksldjump" highlightClick="1">
                <a:snd r:embed="rId5" name="suction.wav"/>
              </a:hlinkClick>
              <a:hlinkHover r:id="" action="ppaction://noaction" highlightClick="1"/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5369" y="5013176"/>
              <a:ext cx="881615" cy="6832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Rectangle 40"/>
            <p:cNvSpPr/>
            <p:nvPr/>
          </p:nvSpPr>
          <p:spPr>
            <a:xfrm>
              <a:off x="7764396" y="4869160"/>
              <a:ext cx="385042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E</a:t>
              </a:r>
              <a:endParaRPr lang="en-US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pic>
        <p:nvPicPr>
          <p:cNvPr id="43" name="Picture 3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5400000">
            <a:off x="970315" y="916631"/>
            <a:ext cx="3820998" cy="4682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5919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44557" y="476672"/>
            <a:ext cx="8888313" cy="5760640"/>
            <a:chOff x="152986" y="476672"/>
            <a:chExt cx="8888313" cy="5760640"/>
          </a:xfrm>
        </p:grpSpPr>
        <p:sp>
          <p:nvSpPr>
            <p:cNvPr id="6" name="Rectangle 5"/>
            <p:cNvSpPr/>
            <p:nvPr/>
          </p:nvSpPr>
          <p:spPr>
            <a:xfrm>
              <a:off x="152986" y="476672"/>
              <a:ext cx="8888313" cy="576064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/>
            <p:cNvSpPr/>
            <p:nvPr/>
          </p:nvSpPr>
          <p:spPr>
            <a:xfrm>
              <a:off x="323528" y="1109338"/>
              <a:ext cx="5112568" cy="4738741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 cmpd="dbl">
              <a:solidFill>
                <a:schemeClr val="bg1"/>
              </a:solidFill>
            </a:ln>
            <a:effectLst>
              <a:outerShdw blurRad="50800" dist="50800" dir="5400000" algn="ctr" rotWithShape="0">
                <a:schemeClr val="tx1">
                  <a:lumMod val="50000"/>
                  <a:lumOff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7587952" y="1109338"/>
              <a:ext cx="1304528" cy="4738741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 cmpd="dbl">
              <a:solidFill>
                <a:schemeClr val="bg1"/>
              </a:solidFill>
            </a:ln>
            <a:effectLst>
              <a:outerShdw blurRad="50800" dist="50800" dir="5400000" algn="ctr" rotWithShape="0">
                <a:schemeClr val="tx1">
                  <a:lumMod val="50000"/>
                  <a:lumOff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2120" y="2267141"/>
              <a:ext cx="1673264" cy="18037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Rounded Rectangle 6"/>
            <p:cNvSpPr/>
            <p:nvPr/>
          </p:nvSpPr>
          <p:spPr>
            <a:xfrm>
              <a:off x="5652120" y="4602535"/>
              <a:ext cx="760172" cy="467079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 dirty="0" smtClean="0"/>
                <a:t>x4000</a:t>
              </a:r>
              <a:endParaRPr lang="en-GB" sz="1600" dirty="0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6588224" y="4602536"/>
              <a:ext cx="749623" cy="467079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 dirty="0" smtClean="0"/>
                <a:t>x10000</a:t>
              </a:r>
              <a:endParaRPr lang="en-GB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37608" y="592436"/>
              <a:ext cx="8554871" cy="34082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3175" cmpd="sng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Electron </a:t>
              </a:r>
              <a:r>
                <a:rPr lang="en-GB" dirty="0" smtClean="0"/>
                <a:t>Microscope</a:t>
              </a:r>
              <a:r>
                <a:rPr lang="fr-FR" dirty="0" smtClean="0"/>
                <a:t> Terminal  - New York Aquarium</a:t>
              </a:r>
              <a:endParaRPr lang="en-GB" dirty="0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5654055" y="5165589"/>
              <a:ext cx="758237" cy="467079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 dirty="0" smtClean="0"/>
                <a:t>x40000</a:t>
              </a:r>
              <a:endParaRPr lang="en-GB" dirty="0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6588224" y="5165589"/>
              <a:ext cx="749623" cy="467079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 dirty="0" smtClean="0"/>
                <a:t>x100000</a:t>
              </a:r>
              <a:endParaRPr lang="en-GB" sz="1600" dirty="0"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5652120" y="1268801"/>
              <a:ext cx="1080120" cy="457184"/>
              <a:chOff x="5714666" y="1059601"/>
              <a:chExt cx="1080120" cy="422895"/>
            </a:xfr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</p:grpSpPr>
          <p:sp>
            <p:nvSpPr>
              <p:cNvPr id="11" name="Rectangle 10"/>
              <p:cNvSpPr/>
              <p:nvPr/>
            </p:nvSpPr>
            <p:spPr>
              <a:xfrm>
                <a:off x="5714666" y="1059601"/>
                <a:ext cx="1080120" cy="422895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" name="Rounded Rectangle 7"/>
              <p:cNvSpPr/>
              <p:nvPr/>
            </p:nvSpPr>
            <p:spPr>
              <a:xfrm>
                <a:off x="5796136" y="1129321"/>
                <a:ext cx="917180" cy="283456"/>
              </a:xfrm>
              <a:prstGeom prst="round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400" b="1" dirty="0" smtClean="0">
                    <a:sym typeface="Symbol"/>
                  </a:rPr>
                  <a:t></a:t>
                </a:r>
                <a:endParaRPr lang="en-GB" sz="2400" b="1" dirty="0"/>
              </a:p>
            </p:txBody>
          </p:sp>
        </p:grpSp>
        <p:sp>
          <p:nvSpPr>
            <p:cNvPr id="29" name="Rectangle 28"/>
            <p:cNvSpPr/>
            <p:nvPr/>
          </p:nvSpPr>
          <p:spPr>
            <a:xfrm>
              <a:off x="6923429" y="1268801"/>
              <a:ext cx="383473" cy="468721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6952353" y="1346075"/>
              <a:ext cx="325625" cy="314172"/>
            </a:xfrm>
            <a:prstGeom prst="roundRect">
              <a:avLst/>
            </a:prstGeom>
            <a:gradFill flip="none" rotWithShape="1">
              <a:gsLst>
                <a:gs pos="0">
                  <a:schemeClr val="accent2">
                    <a:lumMod val="75000"/>
                    <a:shade val="30000"/>
                    <a:satMod val="115000"/>
                  </a:schemeClr>
                </a:gs>
                <a:gs pos="50000">
                  <a:schemeClr val="accent2">
                    <a:lumMod val="75000"/>
                    <a:shade val="67500"/>
                    <a:satMod val="115000"/>
                  </a:schemeClr>
                </a:gs>
                <a:gs pos="100000">
                  <a:schemeClr val="accent2">
                    <a:lumMod val="7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 smtClean="0">
                  <a:sym typeface="Symbol"/>
                </a:rPr>
                <a:t></a:t>
              </a:r>
              <a:endParaRPr lang="en-GB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668343" y="1187186"/>
              <a:ext cx="1152129" cy="8464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7668343" y="2121343"/>
              <a:ext cx="1152129" cy="8464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7664151" y="3055501"/>
              <a:ext cx="1152129" cy="8464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7668343" y="3989659"/>
              <a:ext cx="1152129" cy="8464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7664151" y="4923817"/>
              <a:ext cx="1152129" cy="8464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717062" y="1124744"/>
            <a:ext cx="979922" cy="821381"/>
            <a:chOff x="7717062" y="1124744"/>
            <a:chExt cx="979922" cy="821381"/>
          </a:xfrm>
        </p:grpSpPr>
        <p:pic>
          <p:nvPicPr>
            <p:cNvPr id="31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7902016" y="1151156"/>
              <a:ext cx="686388" cy="903549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Rectangle 13"/>
            <p:cNvSpPr/>
            <p:nvPr/>
          </p:nvSpPr>
          <p:spPr>
            <a:xfrm>
              <a:off x="7717062" y="1124744"/>
              <a:ext cx="433131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A</a:t>
              </a:r>
              <a:endParaRPr lang="en-US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748085" y="2060848"/>
            <a:ext cx="948899" cy="792090"/>
            <a:chOff x="7748085" y="2060848"/>
            <a:chExt cx="948899" cy="792090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grpSpPr>
        <p:pic>
          <p:nvPicPr>
            <p:cNvPr id="36" name="Picture 3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5400000">
              <a:off x="7920908" y="2076862"/>
              <a:ext cx="648599" cy="903553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7" name="Rectangle 36"/>
            <p:cNvSpPr/>
            <p:nvPr/>
          </p:nvSpPr>
          <p:spPr>
            <a:xfrm>
              <a:off x="7748085" y="2060848"/>
              <a:ext cx="415499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B</a:t>
              </a:r>
              <a:endParaRPr lang="en-US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755580" y="3055501"/>
            <a:ext cx="901008" cy="753973"/>
            <a:chOff x="7755580" y="3055501"/>
            <a:chExt cx="901008" cy="753973"/>
          </a:xfrm>
        </p:grpSpPr>
        <p:pic>
          <p:nvPicPr>
            <p:cNvPr id="1026" name="Picture 2" descr="Thumbnail for version as of 14:44, 24 March 2009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5368" y="3147944"/>
              <a:ext cx="841220" cy="6615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Rectangle 37"/>
            <p:cNvSpPr/>
            <p:nvPr/>
          </p:nvSpPr>
          <p:spPr>
            <a:xfrm>
              <a:off x="7755580" y="3055501"/>
              <a:ext cx="402675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C</a:t>
              </a:r>
              <a:endParaRPr lang="en-US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735542" y="3996353"/>
            <a:ext cx="921046" cy="779003"/>
            <a:chOff x="7735542" y="3996353"/>
            <a:chExt cx="921046" cy="779003"/>
          </a:xfrm>
        </p:grpSpPr>
        <p:pic>
          <p:nvPicPr>
            <p:cNvPr id="1028" name="Picture 4" descr="Thumbnail for version as of 06:44, 21 September 200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5369" y="4102380"/>
              <a:ext cx="841219" cy="6729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Rectangle 38"/>
            <p:cNvSpPr/>
            <p:nvPr/>
          </p:nvSpPr>
          <p:spPr>
            <a:xfrm>
              <a:off x="7735542" y="3996353"/>
              <a:ext cx="442750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D</a:t>
              </a:r>
              <a:endParaRPr lang="en-US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764396" y="4869160"/>
            <a:ext cx="932588" cy="827268"/>
            <a:chOff x="7764396" y="4869160"/>
            <a:chExt cx="932588" cy="827268"/>
          </a:xfrm>
        </p:grpSpPr>
        <p:pic>
          <p:nvPicPr>
            <p:cNvPr id="13" name="Picture 6" descr="Thumbnail for version as of 16:37, 25 October 2007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5369" y="5013176"/>
              <a:ext cx="881615" cy="6832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Rectangle 40"/>
            <p:cNvSpPr/>
            <p:nvPr/>
          </p:nvSpPr>
          <p:spPr>
            <a:xfrm>
              <a:off x="7764396" y="4869160"/>
              <a:ext cx="385042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E</a:t>
              </a:r>
              <a:endParaRPr lang="en-US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pic>
        <p:nvPicPr>
          <p:cNvPr id="43" name="Picture 3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5400000">
            <a:off x="714390" y="1144439"/>
            <a:ext cx="4372932" cy="4603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369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44557" y="476672"/>
            <a:ext cx="8888313" cy="5760640"/>
            <a:chOff x="152986" y="476672"/>
            <a:chExt cx="8888313" cy="5760640"/>
          </a:xfrm>
        </p:grpSpPr>
        <p:sp>
          <p:nvSpPr>
            <p:cNvPr id="6" name="Rectangle 5"/>
            <p:cNvSpPr/>
            <p:nvPr/>
          </p:nvSpPr>
          <p:spPr>
            <a:xfrm>
              <a:off x="152986" y="476672"/>
              <a:ext cx="8888313" cy="576064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/>
            <p:cNvSpPr/>
            <p:nvPr/>
          </p:nvSpPr>
          <p:spPr>
            <a:xfrm>
              <a:off x="323528" y="1109338"/>
              <a:ext cx="5112568" cy="4738741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 cmpd="dbl">
              <a:solidFill>
                <a:schemeClr val="bg1"/>
              </a:solidFill>
            </a:ln>
            <a:effectLst>
              <a:outerShdw blurRad="50800" dist="50800" dir="5400000" algn="ctr" rotWithShape="0">
                <a:schemeClr val="tx1">
                  <a:lumMod val="50000"/>
                  <a:lumOff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7587952" y="1109338"/>
              <a:ext cx="1304528" cy="4738741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 cmpd="dbl">
              <a:solidFill>
                <a:schemeClr val="bg1"/>
              </a:solidFill>
            </a:ln>
            <a:effectLst>
              <a:outerShdw blurRad="50800" dist="50800" dir="5400000" algn="ctr" rotWithShape="0">
                <a:schemeClr val="tx1">
                  <a:lumMod val="50000"/>
                  <a:lumOff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2120" y="2267141"/>
              <a:ext cx="1673264" cy="18037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Rounded Rectangle 6"/>
            <p:cNvSpPr/>
            <p:nvPr/>
          </p:nvSpPr>
          <p:spPr>
            <a:xfrm>
              <a:off x="5652120" y="4602535"/>
              <a:ext cx="760172" cy="467079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 dirty="0" smtClean="0"/>
                <a:t>x4000</a:t>
              </a:r>
              <a:endParaRPr lang="en-GB" sz="1600" dirty="0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6588224" y="4602536"/>
              <a:ext cx="749623" cy="467079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 dirty="0" smtClean="0"/>
                <a:t>x10000</a:t>
              </a:r>
              <a:endParaRPr lang="en-GB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37608" y="592436"/>
              <a:ext cx="8554871" cy="34082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3175" cmpd="sng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Electron </a:t>
              </a:r>
              <a:r>
                <a:rPr lang="en-GB" dirty="0" smtClean="0"/>
                <a:t>Microscope</a:t>
              </a:r>
              <a:r>
                <a:rPr lang="fr-FR" dirty="0" smtClean="0"/>
                <a:t> Terminal  - New York Aquarium</a:t>
              </a:r>
              <a:endParaRPr lang="en-GB" dirty="0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5654055" y="5165589"/>
              <a:ext cx="758237" cy="467079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 dirty="0" smtClean="0"/>
                <a:t>x40000</a:t>
              </a:r>
              <a:endParaRPr lang="en-GB" dirty="0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6588224" y="5165589"/>
              <a:ext cx="749623" cy="467079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 dirty="0" smtClean="0"/>
                <a:t>x100000</a:t>
              </a:r>
              <a:endParaRPr lang="en-GB" sz="1600" dirty="0"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5652120" y="1268801"/>
              <a:ext cx="1080120" cy="457184"/>
              <a:chOff x="5714666" y="1059601"/>
              <a:chExt cx="1080120" cy="422895"/>
            </a:xfr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</p:grpSpPr>
          <p:sp>
            <p:nvSpPr>
              <p:cNvPr id="11" name="Rectangle 10"/>
              <p:cNvSpPr/>
              <p:nvPr/>
            </p:nvSpPr>
            <p:spPr>
              <a:xfrm>
                <a:off x="5714666" y="1059601"/>
                <a:ext cx="1080120" cy="422895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" name="Rounded Rectangle 7"/>
              <p:cNvSpPr/>
              <p:nvPr/>
            </p:nvSpPr>
            <p:spPr>
              <a:xfrm>
                <a:off x="5796136" y="1129321"/>
                <a:ext cx="917180" cy="283456"/>
              </a:xfrm>
              <a:prstGeom prst="round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400" b="1" dirty="0" smtClean="0">
                    <a:sym typeface="Symbol"/>
                  </a:rPr>
                  <a:t></a:t>
                </a:r>
                <a:endParaRPr lang="en-GB" sz="2400" b="1" dirty="0"/>
              </a:p>
            </p:txBody>
          </p:sp>
        </p:grpSp>
        <p:sp>
          <p:nvSpPr>
            <p:cNvPr id="29" name="Rectangle 28"/>
            <p:cNvSpPr/>
            <p:nvPr/>
          </p:nvSpPr>
          <p:spPr>
            <a:xfrm>
              <a:off x="6923429" y="1268801"/>
              <a:ext cx="383473" cy="468721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6952353" y="1346075"/>
              <a:ext cx="325625" cy="314172"/>
            </a:xfrm>
            <a:prstGeom prst="roundRect">
              <a:avLst/>
            </a:prstGeom>
            <a:gradFill flip="none" rotWithShape="1">
              <a:gsLst>
                <a:gs pos="0">
                  <a:schemeClr val="accent2">
                    <a:lumMod val="75000"/>
                    <a:shade val="30000"/>
                    <a:satMod val="115000"/>
                  </a:schemeClr>
                </a:gs>
                <a:gs pos="50000">
                  <a:schemeClr val="accent2">
                    <a:lumMod val="75000"/>
                    <a:shade val="67500"/>
                    <a:satMod val="115000"/>
                  </a:schemeClr>
                </a:gs>
                <a:gs pos="100000">
                  <a:schemeClr val="accent2">
                    <a:lumMod val="7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 smtClean="0">
                  <a:sym typeface="Symbol"/>
                </a:rPr>
                <a:t></a:t>
              </a:r>
              <a:endParaRPr lang="en-GB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668343" y="1187186"/>
              <a:ext cx="1152129" cy="8464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7668343" y="2121343"/>
              <a:ext cx="1152129" cy="8464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7664151" y="3055501"/>
              <a:ext cx="1152129" cy="8464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7668343" y="3989659"/>
              <a:ext cx="1152129" cy="8464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7664151" y="4923817"/>
              <a:ext cx="1152129" cy="8464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717062" y="1124744"/>
            <a:ext cx="979922" cy="821381"/>
            <a:chOff x="7717062" y="1124744"/>
            <a:chExt cx="979922" cy="821381"/>
          </a:xfrm>
        </p:grpSpPr>
        <p:pic>
          <p:nvPicPr>
            <p:cNvPr id="31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7902016" y="1151156"/>
              <a:ext cx="686388" cy="903549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Rectangle 13"/>
            <p:cNvSpPr/>
            <p:nvPr/>
          </p:nvSpPr>
          <p:spPr>
            <a:xfrm>
              <a:off x="7717062" y="1124744"/>
              <a:ext cx="433131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A</a:t>
              </a:r>
              <a:endParaRPr lang="en-US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748085" y="2060848"/>
            <a:ext cx="948899" cy="792090"/>
            <a:chOff x="7748085" y="2060848"/>
            <a:chExt cx="948899" cy="792090"/>
          </a:xfrm>
          <a:effectLst>
            <a:glow rad="139700">
              <a:schemeClr val="accent2">
                <a:satMod val="175000"/>
                <a:alpha val="40000"/>
              </a:schemeClr>
            </a:glow>
          </a:effectLst>
        </p:grpSpPr>
        <p:pic>
          <p:nvPicPr>
            <p:cNvPr id="36" name="Picture 3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5400000">
              <a:off x="7920908" y="2076862"/>
              <a:ext cx="648599" cy="903553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7" name="Rectangle 36"/>
            <p:cNvSpPr/>
            <p:nvPr/>
          </p:nvSpPr>
          <p:spPr>
            <a:xfrm>
              <a:off x="7748085" y="2060848"/>
              <a:ext cx="415499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B</a:t>
              </a:r>
              <a:endParaRPr lang="en-US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755580" y="3055501"/>
            <a:ext cx="901008" cy="753973"/>
            <a:chOff x="7755580" y="3055501"/>
            <a:chExt cx="901008" cy="753973"/>
          </a:xfrm>
        </p:grpSpPr>
        <p:pic>
          <p:nvPicPr>
            <p:cNvPr id="1026" name="Picture 2" descr="Thumbnail for version as of 14:44, 24 March 2009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5368" y="3147944"/>
              <a:ext cx="841220" cy="6615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Rectangle 37"/>
            <p:cNvSpPr/>
            <p:nvPr/>
          </p:nvSpPr>
          <p:spPr>
            <a:xfrm>
              <a:off x="7755580" y="3055501"/>
              <a:ext cx="402675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C</a:t>
              </a:r>
              <a:endParaRPr lang="en-US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735542" y="3996353"/>
            <a:ext cx="921046" cy="779003"/>
            <a:chOff x="7735542" y="3996353"/>
            <a:chExt cx="921046" cy="779003"/>
          </a:xfrm>
        </p:grpSpPr>
        <p:pic>
          <p:nvPicPr>
            <p:cNvPr id="1028" name="Picture 4" descr="Thumbnail for version as of 06:44, 21 September 200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5369" y="4102380"/>
              <a:ext cx="841219" cy="6729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Rectangle 38"/>
            <p:cNvSpPr/>
            <p:nvPr/>
          </p:nvSpPr>
          <p:spPr>
            <a:xfrm>
              <a:off x="7735542" y="3996353"/>
              <a:ext cx="442750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D</a:t>
              </a:r>
              <a:endParaRPr lang="en-US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764396" y="4869160"/>
            <a:ext cx="932588" cy="827268"/>
            <a:chOff x="7764396" y="4869160"/>
            <a:chExt cx="932588" cy="827268"/>
          </a:xfrm>
        </p:grpSpPr>
        <p:pic>
          <p:nvPicPr>
            <p:cNvPr id="13" name="Picture 6" descr="Thumbnail for version as of 16:37, 25 October 2007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5369" y="5013176"/>
              <a:ext cx="881615" cy="6832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Rectangle 40"/>
            <p:cNvSpPr/>
            <p:nvPr/>
          </p:nvSpPr>
          <p:spPr>
            <a:xfrm>
              <a:off x="7764396" y="4869160"/>
              <a:ext cx="385042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E</a:t>
              </a:r>
              <a:endParaRPr lang="en-US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pic>
        <p:nvPicPr>
          <p:cNvPr id="43" name="Picture 3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5400000">
            <a:off x="655510" y="1212380"/>
            <a:ext cx="4427627" cy="4540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196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44557" y="476672"/>
            <a:ext cx="8888313" cy="5760640"/>
            <a:chOff x="152986" y="476672"/>
            <a:chExt cx="8888313" cy="5760640"/>
          </a:xfrm>
        </p:grpSpPr>
        <p:sp>
          <p:nvSpPr>
            <p:cNvPr id="6" name="Rectangle 5"/>
            <p:cNvSpPr/>
            <p:nvPr/>
          </p:nvSpPr>
          <p:spPr>
            <a:xfrm>
              <a:off x="152986" y="476672"/>
              <a:ext cx="8888313" cy="576064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/>
            <p:cNvSpPr/>
            <p:nvPr/>
          </p:nvSpPr>
          <p:spPr>
            <a:xfrm>
              <a:off x="323528" y="1109338"/>
              <a:ext cx="5112568" cy="4738741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 cmpd="dbl">
              <a:solidFill>
                <a:schemeClr val="bg1"/>
              </a:solidFill>
            </a:ln>
            <a:effectLst>
              <a:outerShdw blurRad="50800" dist="50800" dir="5400000" algn="ctr" rotWithShape="0">
                <a:schemeClr val="tx1">
                  <a:lumMod val="50000"/>
                  <a:lumOff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7587952" y="1109338"/>
              <a:ext cx="1304528" cy="4738741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 cmpd="dbl">
              <a:solidFill>
                <a:schemeClr val="bg1"/>
              </a:solidFill>
            </a:ln>
            <a:effectLst>
              <a:outerShdw blurRad="50800" dist="50800" dir="5400000" algn="ctr" rotWithShape="0">
                <a:schemeClr val="tx1">
                  <a:lumMod val="50000"/>
                  <a:lumOff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2120" y="2267141"/>
              <a:ext cx="1673264" cy="18037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Rounded Rectangle 6"/>
            <p:cNvSpPr/>
            <p:nvPr/>
          </p:nvSpPr>
          <p:spPr>
            <a:xfrm>
              <a:off x="5652120" y="4602535"/>
              <a:ext cx="760172" cy="467079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 dirty="0" smtClean="0"/>
                <a:t>x4000</a:t>
              </a:r>
              <a:endParaRPr lang="en-GB" sz="1600" dirty="0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6588224" y="4602536"/>
              <a:ext cx="749623" cy="467079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 dirty="0" smtClean="0"/>
                <a:t>x10000</a:t>
              </a:r>
              <a:endParaRPr lang="en-GB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37608" y="592436"/>
              <a:ext cx="8554871" cy="34082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3175" cmpd="sng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Electron </a:t>
              </a:r>
              <a:r>
                <a:rPr lang="en-GB" dirty="0" smtClean="0"/>
                <a:t>Microscope</a:t>
              </a:r>
              <a:r>
                <a:rPr lang="fr-FR" dirty="0" smtClean="0"/>
                <a:t> Terminal  - New York Aquarium</a:t>
              </a:r>
              <a:endParaRPr lang="en-GB" dirty="0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5654055" y="5165589"/>
              <a:ext cx="758237" cy="467079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 dirty="0" smtClean="0"/>
                <a:t>x40000</a:t>
              </a:r>
              <a:endParaRPr lang="en-GB" dirty="0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6588224" y="5165589"/>
              <a:ext cx="749623" cy="467079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 dirty="0" smtClean="0"/>
                <a:t>x100000</a:t>
              </a:r>
              <a:endParaRPr lang="en-GB" sz="1600" dirty="0"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5652120" y="1268801"/>
              <a:ext cx="1080120" cy="457184"/>
              <a:chOff x="5714666" y="1059601"/>
              <a:chExt cx="1080120" cy="422895"/>
            </a:xfr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</p:grpSpPr>
          <p:sp>
            <p:nvSpPr>
              <p:cNvPr id="11" name="Rectangle 10"/>
              <p:cNvSpPr/>
              <p:nvPr/>
            </p:nvSpPr>
            <p:spPr>
              <a:xfrm>
                <a:off x="5714666" y="1059601"/>
                <a:ext cx="1080120" cy="422895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" name="Rounded Rectangle 7"/>
              <p:cNvSpPr/>
              <p:nvPr/>
            </p:nvSpPr>
            <p:spPr>
              <a:xfrm>
                <a:off x="5796136" y="1129321"/>
                <a:ext cx="917180" cy="283456"/>
              </a:xfrm>
              <a:prstGeom prst="round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400" b="1" dirty="0" smtClean="0">
                    <a:sym typeface="Symbol"/>
                  </a:rPr>
                  <a:t></a:t>
                </a:r>
                <a:endParaRPr lang="en-GB" sz="2400" b="1" dirty="0"/>
              </a:p>
            </p:txBody>
          </p:sp>
        </p:grpSp>
        <p:sp>
          <p:nvSpPr>
            <p:cNvPr id="29" name="Rectangle 28"/>
            <p:cNvSpPr/>
            <p:nvPr/>
          </p:nvSpPr>
          <p:spPr>
            <a:xfrm>
              <a:off x="6923429" y="1268801"/>
              <a:ext cx="383473" cy="468721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6952353" y="1346075"/>
              <a:ext cx="325625" cy="314172"/>
            </a:xfrm>
            <a:prstGeom prst="roundRect">
              <a:avLst/>
            </a:prstGeom>
            <a:gradFill flip="none" rotWithShape="1">
              <a:gsLst>
                <a:gs pos="0">
                  <a:schemeClr val="accent2">
                    <a:lumMod val="75000"/>
                    <a:shade val="30000"/>
                    <a:satMod val="115000"/>
                  </a:schemeClr>
                </a:gs>
                <a:gs pos="50000">
                  <a:schemeClr val="accent2">
                    <a:lumMod val="75000"/>
                    <a:shade val="67500"/>
                    <a:satMod val="115000"/>
                  </a:schemeClr>
                </a:gs>
                <a:gs pos="100000">
                  <a:schemeClr val="accent2">
                    <a:lumMod val="7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 smtClean="0">
                  <a:sym typeface="Symbol"/>
                </a:rPr>
                <a:t></a:t>
              </a:r>
              <a:endParaRPr lang="en-GB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668343" y="1187186"/>
              <a:ext cx="1152129" cy="8464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7668343" y="2121343"/>
              <a:ext cx="1152129" cy="8464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7664151" y="3055501"/>
              <a:ext cx="1152129" cy="8464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7668343" y="3989659"/>
              <a:ext cx="1152129" cy="8464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7664151" y="4923817"/>
              <a:ext cx="1152129" cy="8464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717062" y="1124744"/>
            <a:ext cx="979922" cy="821381"/>
            <a:chOff x="7717062" y="1124744"/>
            <a:chExt cx="979922" cy="821381"/>
          </a:xfrm>
        </p:grpSpPr>
        <p:pic>
          <p:nvPicPr>
            <p:cNvPr id="31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7902016" y="1151156"/>
              <a:ext cx="686388" cy="903549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Rectangle 13"/>
            <p:cNvSpPr/>
            <p:nvPr/>
          </p:nvSpPr>
          <p:spPr>
            <a:xfrm>
              <a:off x="7717062" y="1124744"/>
              <a:ext cx="433131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A</a:t>
              </a:r>
              <a:endParaRPr lang="en-US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748085" y="2060848"/>
            <a:ext cx="948899" cy="792090"/>
            <a:chOff x="7748085" y="2060848"/>
            <a:chExt cx="948899" cy="792090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grpSpPr>
        <p:pic>
          <p:nvPicPr>
            <p:cNvPr id="36" name="Picture 3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5400000">
              <a:off x="7920908" y="2076862"/>
              <a:ext cx="648599" cy="903553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7" name="Rectangle 36"/>
            <p:cNvSpPr/>
            <p:nvPr/>
          </p:nvSpPr>
          <p:spPr>
            <a:xfrm>
              <a:off x="7748085" y="2060848"/>
              <a:ext cx="415499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B</a:t>
              </a:r>
              <a:endParaRPr lang="en-US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755580" y="3055501"/>
            <a:ext cx="901008" cy="753973"/>
            <a:chOff x="7755580" y="3055501"/>
            <a:chExt cx="901008" cy="753973"/>
          </a:xfrm>
        </p:grpSpPr>
        <p:pic>
          <p:nvPicPr>
            <p:cNvPr id="1026" name="Picture 2" descr="Thumbnail for version as of 14:44, 24 March 2009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5368" y="3147944"/>
              <a:ext cx="841220" cy="6615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Rectangle 37"/>
            <p:cNvSpPr/>
            <p:nvPr/>
          </p:nvSpPr>
          <p:spPr>
            <a:xfrm>
              <a:off x="7755580" y="3055501"/>
              <a:ext cx="402675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C</a:t>
              </a:r>
              <a:endParaRPr lang="en-US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735542" y="3996353"/>
            <a:ext cx="921046" cy="779003"/>
            <a:chOff x="7735542" y="3996353"/>
            <a:chExt cx="921046" cy="779003"/>
          </a:xfrm>
        </p:grpSpPr>
        <p:pic>
          <p:nvPicPr>
            <p:cNvPr id="1028" name="Picture 4" descr="Thumbnail for version as of 06:44, 21 September 200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5369" y="4102380"/>
              <a:ext cx="841219" cy="6729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Rectangle 38"/>
            <p:cNvSpPr/>
            <p:nvPr/>
          </p:nvSpPr>
          <p:spPr>
            <a:xfrm>
              <a:off x="7735542" y="3996353"/>
              <a:ext cx="442750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D</a:t>
              </a:r>
              <a:endParaRPr lang="en-US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764396" y="4869160"/>
            <a:ext cx="932588" cy="827268"/>
            <a:chOff x="7764396" y="4869160"/>
            <a:chExt cx="932588" cy="827268"/>
          </a:xfrm>
        </p:grpSpPr>
        <p:pic>
          <p:nvPicPr>
            <p:cNvPr id="13" name="Picture 6" descr="Thumbnail for version as of 16:37, 25 October 2007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5369" y="5013176"/>
              <a:ext cx="881615" cy="6832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Rectangle 40"/>
            <p:cNvSpPr/>
            <p:nvPr/>
          </p:nvSpPr>
          <p:spPr>
            <a:xfrm>
              <a:off x="7764396" y="4869160"/>
              <a:ext cx="385042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E</a:t>
              </a:r>
              <a:endParaRPr lang="en-US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pic>
        <p:nvPicPr>
          <p:cNvPr id="43" name="Picture 3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5400000">
            <a:off x="718922" y="1212031"/>
            <a:ext cx="4363867" cy="4477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5909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421</Words>
  <Application>Microsoft Office PowerPoint</Application>
  <PresentationFormat>On-screen Show (4:3)</PresentationFormat>
  <Paragraphs>266</Paragraphs>
  <Slides>21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Electron Microscope Simulation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2013-05-15T20:33:36Z</dcterms:created>
  <dcterms:modified xsi:type="dcterms:W3CDTF">2013-05-15T20:41:02Z</dcterms:modified>
</cp:coreProperties>
</file>