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66" r:id="rId7"/>
    <p:sldId id="268" r:id="rId8"/>
    <p:sldId id="265" r:id="rId9"/>
    <p:sldId id="264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2D0B"/>
    <a:srgbClr val="76280B"/>
    <a:srgbClr val="F6BF73"/>
    <a:srgbClr val="F9D4A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1678" autoAdjust="0"/>
  </p:normalViewPr>
  <p:slideViewPr>
    <p:cSldViewPr snapToGrid="0">
      <p:cViewPr varScale="1">
        <p:scale>
          <a:sx n="63" d="100"/>
          <a:sy n="63" d="100"/>
        </p:scale>
        <p:origin x="90" y="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89D0-CA34-4934-A369-C3113E12A3E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418-37EB-4378-AD22-89DBB000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Notes to presenter: </a:t>
            </a:r>
          </a:p>
          <a:p>
            <a:r>
              <a:rPr lang="en-US" i="1" dirty="0"/>
              <a:t>What is your purpose for sharing this reflection</a:t>
            </a:r>
            <a:r>
              <a:rPr lang="en-US" i="1" baseline="0" dirty="0"/>
              <a:t>?</a:t>
            </a:r>
          </a:p>
          <a:p>
            <a:r>
              <a:rPr lang="en-US" i="1" baseline="0" dirty="0"/>
              <a:t>Is it at the end of a unit or project?  </a:t>
            </a:r>
          </a:p>
          <a:p>
            <a:r>
              <a:rPr lang="en-US" i="1" baseline="0" dirty="0"/>
              <a:t>Are you sharing this reflection, at the attainment of a learning goal you set for yourself?  </a:t>
            </a:r>
          </a:p>
          <a:p>
            <a:r>
              <a:rPr lang="en-US" i="1" baseline="0" dirty="0"/>
              <a:t>Is it at the end of a course?  </a:t>
            </a:r>
          </a:p>
          <a:p>
            <a:endParaRPr lang="en-US" baseline="0" dirty="0"/>
          </a:p>
          <a:p>
            <a:r>
              <a:rPr lang="en-US" baseline="0" dirty="0"/>
              <a:t>State your purpose for the reflection or even the purpose of the learning experience or learning goal.  Be clear and be specific in stating your purpose.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34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Description of what you learned in your own words on one side.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Include information about the topic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Details about the topic will also be helpful here.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Tell the story of your learning experience.  Just like a story there should always be a beginning, middle and an end.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On the other side, you can add a graphic that provides evidence of what you learned.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did you think at first?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obstacles did you encounter along the way?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did you overcome those obstacles?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images can you add to support your process?</a:t>
            </a:r>
          </a:p>
          <a:p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16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was important about this learning experience?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is it relevant to your course, yourself, or your society or community?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Why is this significant?</a:t>
            </a:r>
          </a:p>
          <a:p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70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steps will you be taking as a result of this learning experience?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Did you learn from any failed experiences?  How will you do things differently?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advice will you give to others so they can learn from your experiences?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can you share what you learned with a real-world audience?  </a:t>
            </a:r>
          </a:p>
          <a:p>
            <a:endParaRPr lang="en-US" dirty="0"/>
          </a:p>
          <a:p>
            <a:r>
              <a:rPr lang="en-US" b="1" dirty="0"/>
              <a:t>Some examples of next steps might be: </a:t>
            </a:r>
          </a:p>
          <a:p>
            <a:pPr marL="228600" indent="-228600">
              <a:buAutoNum type="arabicPeriod"/>
            </a:pPr>
            <a:r>
              <a:rPr lang="en-US" dirty="0"/>
              <a:t>After</a:t>
            </a:r>
            <a:r>
              <a:rPr lang="en-US" baseline="0" dirty="0"/>
              <a:t> delivering my first persuasive presentation, I am thinking about joining the debate team.</a:t>
            </a:r>
          </a:p>
          <a:p>
            <a:pPr marL="228600" indent="-228600">
              <a:buAutoNum type="arabicPeriod"/>
            </a:pPr>
            <a:r>
              <a:rPr lang="en-US" baseline="0" dirty="0"/>
              <a:t>After making my first film, I’m considering entering it in our school film festival or local film festival.</a:t>
            </a:r>
          </a:p>
          <a:p>
            <a:pPr marL="228600" indent="-228600">
              <a:buAutoNum type="arabicPeriod"/>
            </a:pPr>
            <a:r>
              <a:rPr lang="en-US" baseline="0" dirty="0"/>
              <a:t>After connecting with this career expert, I’d like to do some research on that career field because it sounds interesting to 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r>
              <a:rPr lang="en-US" dirty="0"/>
              <a:t>Feel free to use more than one slide to share your next steps.  It also helps to add some video content to explain your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7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phic 23" descr="Single gear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phic 24" descr="Single gear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phic 25" descr="Single gear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phic 26" descr="Single gear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c 22" descr="Single gear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bg bwMode="black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phic 28" descr="Single gear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phic 30" descr="Single gear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phic 31" descr="Single gear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phic 32" descr="Single gear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phic 7" descr="Single gear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phic 8" descr="Single gear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A76C-C565-46B6-8652-D75785E25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67" r:id="rId9"/>
    <p:sldLayoutId id="2147483668" r:id="rId10"/>
    <p:sldLayoutId id="2147483681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8" r:id="rId17"/>
    <p:sldLayoutId id="214748367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er.org/workshops/hswriting/interactives/rubric/build.html" TargetMode="External"/><Relationship Id="rId2" Type="http://schemas.openxmlformats.org/officeDocument/2006/relationships/hyperlink" Target="http://rubistar.4teachers.org/index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ampus.com/rubricshellc.cfm?mode=studio&amp;sms=build&amp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en-US" dirty="0"/>
              <a:t>Making a Rubric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guide to building higher order thinking</a:t>
            </a:r>
          </a:p>
        </p:txBody>
      </p:sp>
      <p:pic>
        <p:nvPicPr>
          <p:cNvPr id="9" name="Graphic 8" descr="Book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E30B-392D-4691-8125-129E25AAA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A41D-6B6E-4DD0-A7BD-E8CA001266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does one define what it means to learn?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Graphic 4" descr="Purpose">
            <a:extLst>
              <a:ext uri="{FF2B5EF4-FFF2-40B4-BE49-F238E27FC236}">
                <a16:creationId xmlns:a16="http://schemas.microsoft.com/office/drawing/2014/main" id="{28F7ACE2-5D39-488F-AF39-9DEDFF0FF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03486" y="2947289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4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rubric?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37644" y="2336873"/>
            <a:ext cx="9459995" cy="3599316"/>
          </a:xfrm>
        </p:spPr>
        <p:txBody>
          <a:bodyPr/>
          <a:lstStyle/>
          <a:p>
            <a:r>
              <a:rPr lang="en-US" dirty="0"/>
              <a:t>A means of communicating expectations for an assignment, providing focused feedback on works in progress, and grading final products. </a:t>
            </a:r>
          </a:p>
          <a:p>
            <a:r>
              <a:rPr lang="en-US" dirty="0"/>
              <a:t>A document that articulates the expectations for an assignment by listing the criteria, or what counts, and describing levels of quality from excellent to poor.</a:t>
            </a:r>
          </a:p>
          <a:p>
            <a:endParaRPr lang="en-US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0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963BF4-5EF0-4B10-A953-8996C5CC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process?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20ACC-367B-4671-9091-03708F826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CA" dirty="0"/>
              <a:t>Establish your categories for success</a:t>
            </a:r>
          </a:p>
          <a:p>
            <a:pPr lvl="1"/>
            <a:r>
              <a:rPr lang="en-CA" dirty="0"/>
              <a:t>These will be the UAS from the IB Subsection</a:t>
            </a:r>
          </a:p>
          <a:p>
            <a:pPr marL="457200" indent="-457200">
              <a:buAutoNum type="arabicPeriod"/>
            </a:pPr>
            <a:r>
              <a:rPr lang="en-CA" dirty="0"/>
              <a:t>Determine the rubric scale at the top of the rubric</a:t>
            </a:r>
          </a:p>
          <a:p>
            <a:pPr lvl="1"/>
            <a:r>
              <a:rPr lang="en-CA" dirty="0"/>
              <a:t>We will use 4 for top, 1 for bottom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Create criteria for success for you top level marks</a:t>
            </a:r>
          </a:p>
          <a:p>
            <a:pPr lvl="1"/>
            <a:r>
              <a:rPr lang="en-CA" dirty="0"/>
              <a:t>What do you HAVE to show for success?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Work backwards for each scale point until you reach the lowest level</a:t>
            </a:r>
          </a:p>
        </p:txBody>
      </p:sp>
      <p:pic>
        <p:nvPicPr>
          <p:cNvPr id="3" name="Graphic 2" descr="Process">
            <a:extLst>
              <a:ext uri="{FF2B5EF4-FFF2-40B4-BE49-F238E27FC236}">
                <a16:creationId xmlns:a16="http://schemas.microsoft.com/office/drawing/2014/main" id="{8E2745DB-112B-4F89-83B6-D6D7F6F67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5231" y="478060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45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87">
            <a:extLst>
              <a:ext uri="{FF2B5EF4-FFF2-40B4-BE49-F238E27FC236}">
                <a16:creationId xmlns:a16="http://schemas.microsoft.com/office/drawing/2014/main" id="{41B70991-B117-418C-8432-39BA5775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41FDF737-A7CF-43BF-B9FC-22E9635B78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Relevance</a:t>
            </a:r>
            <a:endParaRPr lang="en-US" dirty="0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426A8A65-AFFE-4A62-858E-16FA37C4410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Significance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202BD88-8A83-49DA-A828-7C40491D29F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Each category is important</a:t>
            </a:r>
          </a:p>
          <a:p>
            <a:r>
              <a:rPr lang="en-US" dirty="0"/>
              <a:t>Establish all the pieces</a:t>
            </a:r>
          </a:p>
          <a:p>
            <a:r>
              <a:rPr lang="en-US" dirty="0"/>
              <a:t>Include task expectations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2262342E-3D19-495D-AA4E-DB249EBB635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Everything should be connected to the IB curriculum</a:t>
            </a:r>
          </a:p>
          <a:p>
            <a:r>
              <a:rPr lang="en-US" dirty="0"/>
              <a:t>Link back to content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4097651-42EF-4D7F-B8A0-A7E7F7312B7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Make each point important</a:t>
            </a:r>
          </a:p>
          <a:p>
            <a:r>
              <a:rPr lang="en-US" dirty="0"/>
              <a:t>Aim for high level content and production</a:t>
            </a:r>
          </a:p>
        </p:txBody>
      </p:sp>
      <p:pic>
        <p:nvPicPr>
          <p:cNvPr id="3" name="Graphic 2" descr="Clipboard">
            <a:extLst>
              <a:ext uri="{FF2B5EF4-FFF2-40B4-BE49-F238E27FC236}">
                <a16:creationId xmlns:a16="http://schemas.microsoft.com/office/drawing/2014/main" id="{6919C957-53BE-4D79-9BA1-A263BA61F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269" y="797815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6CA236DF-5114-4CA5-8620-41B943649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Identify categories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2C4B6-A44A-491A-9345-D554EBE1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your next steps?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DB5B3156-755F-47BB-AFCD-9C4855B037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Determine scale</a:t>
            </a: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20A0CD05-0AE4-492D-8051-9773BFFA7A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Establish challenging criteria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32AB4371-99E9-4FD0-A119-1CF96F2D3E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Construct </a:t>
            </a:r>
            <a:r>
              <a:rPr lang="en-US" dirty="0" err="1"/>
              <a:t>rubic</a:t>
            </a:r>
            <a:endParaRPr lang="en-US" dirty="0"/>
          </a:p>
        </p:txBody>
      </p:sp>
      <p:pic>
        <p:nvPicPr>
          <p:cNvPr id="7" name="Graphic 6" descr="Steps">
            <a:extLst>
              <a:ext uri="{FF2B5EF4-FFF2-40B4-BE49-F238E27FC236}">
                <a16:creationId xmlns:a16="http://schemas.microsoft.com/office/drawing/2014/main" id="{CFAFD888-408F-42CB-B314-5A856047E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4505" y="817447"/>
            <a:ext cx="952500" cy="952500"/>
          </a:xfrm>
          <a:prstGeom prst="rect">
            <a:avLst/>
          </a:prstGeom>
        </p:spPr>
      </p:pic>
      <p:grpSp>
        <p:nvGrpSpPr>
          <p:cNvPr id="53" name="Group 52" descr="group of icons&#10;">
            <a:extLst>
              <a:ext uri="{FF2B5EF4-FFF2-40B4-BE49-F238E27FC236}">
                <a16:creationId xmlns:a16="http://schemas.microsoft.com/office/drawing/2014/main" id="{1DB41AF2-9027-469C-A988-7A633B581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2787" y="2086166"/>
            <a:ext cx="855663" cy="3683594"/>
            <a:chOff x="1106487" y="2086166"/>
            <a:chExt cx="855663" cy="3683594"/>
          </a:xfrm>
        </p:grpSpPr>
        <p:sp>
          <p:nvSpPr>
            <p:cNvPr id="42" name="Oval 68">
              <a:extLst>
                <a:ext uri="{FF2B5EF4-FFF2-40B4-BE49-F238E27FC236}">
                  <a16:creationId xmlns:a16="http://schemas.microsoft.com/office/drawing/2014/main" id="{AC52CD19-1014-49F6-9EFC-0B3E037B4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7" y="2086166"/>
              <a:ext cx="823913" cy="82391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 Ligh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43" name="Freeform 65">
              <a:extLst>
                <a:ext uri="{FF2B5EF4-FFF2-40B4-BE49-F238E27FC236}">
                  <a16:creationId xmlns:a16="http://schemas.microsoft.com/office/drawing/2014/main" id="{DC748C5B-A010-42FE-94A3-C361519813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78236" y="2278488"/>
              <a:ext cx="358468" cy="351052"/>
            </a:xfrm>
            <a:custGeom>
              <a:avLst/>
              <a:gdLst>
                <a:gd name="T0" fmla="*/ 358468 w 188"/>
                <a:gd name="T1" fmla="*/ 181250 h 184"/>
                <a:gd name="T2" fmla="*/ 257411 w 188"/>
                <a:gd name="T3" fmla="*/ 135460 h 184"/>
                <a:gd name="T4" fmla="*/ 257411 w 188"/>
                <a:gd name="T5" fmla="*/ 125921 h 184"/>
                <a:gd name="T6" fmla="*/ 286012 w 188"/>
                <a:gd name="T7" fmla="*/ 70592 h 184"/>
                <a:gd name="T8" fmla="*/ 263131 w 188"/>
                <a:gd name="T9" fmla="*/ 5724 h 184"/>
                <a:gd name="T10" fmla="*/ 226903 w 188"/>
                <a:gd name="T11" fmla="*/ 34342 h 184"/>
                <a:gd name="T12" fmla="*/ 179234 w 188"/>
                <a:gd name="T13" fmla="*/ 104934 h 184"/>
                <a:gd name="T14" fmla="*/ 133472 w 188"/>
                <a:gd name="T15" fmla="*/ 175526 h 184"/>
                <a:gd name="T16" fmla="*/ 97244 w 188"/>
                <a:gd name="T17" fmla="*/ 160263 h 184"/>
                <a:gd name="T18" fmla="*/ 0 w 188"/>
                <a:gd name="T19" fmla="*/ 177434 h 184"/>
                <a:gd name="T20" fmla="*/ 17161 w 188"/>
                <a:gd name="T21" fmla="*/ 351052 h 184"/>
                <a:gd name="T22" fmla="*/ 114405 w 188"/>
                <a:gd name="T23" fmla="*/ 337697 h 184"/>
                <a:gd name="T24" fmla="*/ 139192 w 188"/>
                <a:gd name="T25" fmla="*/ 351052 h 184"/>
                <a:gd name="T26" fmla="*/ 143006 w 188"/>
                <a:gd name="T27" fmla="*/ 351052 h 184"/>
                <a:gd name="T28" fmla="*/ 299359 w 188"/>
                <a:gd name="T29" fmla="*/ 351052 h 184"/>
                <a:gd name="T30" fmla="*/ 333680 w 188"/>
                <a:gd name="T31" fmla="*/ 307171 h 184"/>
                <a:gd name="T32" fmla="*/ 343214 w 188"/>
                <a:gd name="T33" fmla="*/ 257565 h 184"/>
                <a:gd name="T34" fmla="*/ 348934 w 188"/>
                <a:gd name="T35" fmla="*/ 206052 h 184"/>
                <a:gd name="T36" fmla="*/ 97244 w 188"/>
                <a:gd name="T37" fmla="*/ 335789 h 184"/>
                <a:gd name="T38" fmla="*/ 15254 w 188"/>
                <a:gd name="T39" fmla="*/ 333881 h 184"/>
                <a:gd name="T40" fmla="*/ 17161 w 188"/>
                <a:gd name="T41" fmla="*/ 175526 h 184"/>
                <a:gd name="T42" fmla="*/ 99151 w 188"/>
                <a:gd name="T43" fmla="*/ 177434 h 184"/>
                <a:gd name="T44" fmla="*/ 335587 w 188"/>
                <a:gd name="T45" fmla="*/ 198421 h 184"/>
                <a:gd name="T46" fmla="*/ 333680 w 188"/>
                <a:gd name="T47" fmla="*/ 209868 h 184"/>
                <a:gd name="T48" fmla="*/ 329867 w 188"/>
                <a:gd name="T49" fmla="*/ 249934 h 184"/>
                <a:gd name="T50" fmla="*/ 327960 w 188"/>
                <a:gd name="T51" fmla="*/ 261381 h 184"/>
                <a:gd name="T52" fmla="*/ 320333 w 188"/>
                <a:gd name="T53" fmla="*/ 297631 h 184"/>
                <a:gd name="T54" fmla="*/ 318426 w 188"/>
                <a:gd name="T55" fmla="*/ 307171 h 184"/>
                <a:gd name="T56" fmla="*/ 299359 w 188"/>
                <a:gd name="T57" fmla="*/ 335789 h 184"/>
                <a:gd name="T58" fmla="*/ 133472 w 188"/>
                <a:gd name="T59" fmla="*/ 330065 h 184"/>
                <a:gd name="T60" fmla="*/ 114405 w 188"/>
                <a:gd name="T61" fmla="*/ 190789 h 184"/>
                <a:gd name="T62" fmla="*/ 137286 w 188"/>
                <a:gd name="T63" fmla="*/ 190789 h 184"/>
                <a:gd name="T64" fmla="*/ 169700 w 188"/>
                <a:gd name="T65" fmla="*/ 152631 h 184"/>
                <a:gd name="T66" fmla="*/ 192581 w 188"/>
                <a:gd name="T67" fmla="*/ 112566 h 184"/>
                <a:gd name="T68" fmla="*/ 247877 w 188"/>
                <a:gd name="T69" fmla="*/ 19079 h 184"/>
                <a:gd name="T70" fmla="*/ 272664 w 188"/>
                <a:gd name="T71" fmla="*/ 66776 h 184"/>
                <a:gd name="T72" fmla="*/ 244063 w 188"/>
                <a:gd name="T73" fmla="*/ 145000 h 184"/>
                <a:gd name="T74" fmla="*/ 308893 w 188"/>
                <a:gd name="T75" fmla="*/ 150723 h 184"/>
                <a:gd name="T76" fmla="*/ 335587 w 188"/>
                <a:gd name="T77" fmla="*/ 198421 h 1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88" h="184">
                  <a:moveTo>
                    <a:pt x="183" y="108"/>
                  </a:moveTo>
                  <a:cubicBezTo>
                    <a:pt x="185" y="105"/>
                    <a:pt x="188" y="101"/>
                    <a:pt x="188" y="95"/>
                  </a:cubicBezTo>
                  <a:cubicBezTo>
                    <a:pt x="188" y="78"/>
                    <a:pt x="172" y="72"/>
                    <a:pt x="163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3" y="69"/>
                    <a:pt x="135" y="66"/>
                    <a:pt x="135" y="66"/>
                  </a:cubicBezTo>
                  <a:cubicBezTo>
                    <a:pt x="135" y="66"/>
                    <a:pt x="135" y="66"/>
                    <a:pt x="135" y="66"/>
                  </a:cubicBezTo>
                  <a:cubicBezTo>
                    <a:pt x="136" y="66"/>
                    <a:pt x="144" y="55"/>
                    <a:pt x="150" y="37"/>
                  </a:cubicBezTo>
                  <a:cubicBezTo>
                    <a:pt x="157" y="18"/>
                    <a:pt x="140" y="4"/>
                    <a:pt x="139" y="3"/>
                  </a:cubicBezTo>
                  <a:cubicBezTo>
                    <a:pt x="138" y="3"/>
                    <a:pt x="138" y="3"/>
                    <a:pt x="138" y="3"/>
                  </a:cubicBezTo>
                  <a:cubicBezTo>
                    <a:pt x="138" y="3"/>
                    <a:pt x="132" y="0"/>
                    <a:pt x="126" y="4"/>
                  </a:cubicBezTo>
                  <a:cubicBezTo>
                    <a:pt x="122" y="6"/>
                    <a:pt x="119" y="11"/>
                    <a:pt x="119" y="18"/>
                  </a:cubicBezTo>
                  <a:cubicBezTo>
                    <a:pt x="117" y="34"/>
                    <a:pt x="103" y="48"/>
                    <a:pt x="97" y="53"/>
                  </a:cubicBezTo>
                  <a:cubicBezTo>
                    <a:pt x="96" y="54"/>
                    <a:pt x="95" y="54"/>
                    <a:pt x="94" y="55"/>
                  </a:cubicBezTo>
                  <a:cubicBezTo>
                    <a:pt x="90" y="59"/>
                    <a:pt x="85" y="69"/>
                    <a:pt x="82" y="76"/>
                  </a:cubicBezTo>
                  <a:cubicBezTo>
                    <a:pt x="79" y="81"/>
                    <a:pt x="73" y="89"/>
                    <a:pt x="70" y="92"/>
                  </a:cubicBezTo>
                  <a:cubicBezTo>
                    <a:pt x="67" y="92"/>
                    <a:pt x="63" y="92"/>
                    <a:pt x="60" y="92"/>
                  </a:cubicBezTo>
                  <a:cubicBezTo>
                    <a:pt x="59" y="88"/>
                    <a:pt x="55" y="84"/>
                    <a:pt x="51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4" y="84"/>
                    <a:pt x="0" y="88"/>
                    <a:pt x="0" y="93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0"/>
                    <a:pt x="4" y="184"/>
                    <a:pt x="9" y="184"/>
                  </a:cubicBezTo>
                  <a:cubicBezTo>
                    <a:pt x="51" y="184"/>
                    <a:pt x="51" y="184"/>
                    <a:pt x="51" y="184"/>
                  </a:cubicBezTo>
                  <a:cubicBezTo>
                    <a:pt x="56" y="184"/>
                    <a:pt x="59" y="181"/>
                    <a:pt x="60" y="177"/>
                  </a:cubicBezTo>
                  <a:cubicBezTo>
                    <a:pt x="62" y="177"/>
                    <a:pt x="63" y="175"/>
                    <a:pt x="64" y="175"/>
                  </a:cubicBezTo>
                  <a:cubicBezTo>
                    <a:pt x="65" y="177"/>
                    <a:pt x="67" y="181"/>
                    <a:pt x="73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5" y="184"/>
                    <a:pt x="75" y="184"/>
                    <a:pt x="75" y="184"/>
                  </a:cubicBezTo>
                  <a:cubicBezTo>
                    <a:pt x="75" y="184"/>
                    <a:pt x="103" y="184"/>
                    <a:pt x="129" y="184"/>
                  </a:cubicBezTo>
                  <a:cubicBezTo>
                    <a:pt x="142" y="184"/>
                    <a:pt x="153" y="184"/>
                    <a:pt x="157" y="184"/>
                  </a:cubicBezTo>
                  <a:cubicBezTo>
                    <a:pt x="165" y="184"/>
                    <a:pt x="170" y="180"/>
                    <a:pt x="172" y="177"/>
                  </a:cubicBezTo>
                  <a:cubicBezTo>
                    <a:pt x="176" y="172"/>
                    <a:pt x="176" y="165"/>
                    <a:pt x="175" y="161"/>
                  </a:cubicBezTo>
                  <a:cubicBezTo>
                    <a:pt x="181" y="156"/>
                    <a:pt x="181" y="147"/>
                    <a:pt x="181" y="143"/>
                  </a:cubicBezTo>
                  <a:cubicBezTo>
                    <a:pt x="182" y="140"/>
                    <a:pt x="181" y="138"/>
                    <a:pt x="180" y="135"/>
                  </a:cubicBezTo>
                  <a:cubicBezTo>
                    <a:pt x="183" y="133"/>
                    <a:pt x="186" y="127"/>
                    <a:pt x="186" y="120"/>
                  </a:cubicBezTo>
                  <a:cubicBezTo>
                    <a:pt x="187" y="115"/>
                    <a:pt x="185" y="110"/>
                    <a:pt x="183" y="108"/>
                  </a:cubicBezTo>
                  <a:close/>
                  <a:moveTo>
                    <a:pt x="52" y="175"/>
                  </a:moveTo>
                  <a:cubicBezTo>
                    <a:pt x="52" y="176"/>
                    <a:pt x="52" y="176"/>
                    <a:pt x="51" y="176"/>
                  </a:cubicBezTo>
                  <a:cubicBezTo>
                    <a:pt x="9" y="176"/>
                    <a:pt x="9" y="176"/>
                    <a:pt x="9" y="176"/>
                  </a:cubicBezTo>
                  <a:cubicBezTo>
                    <a:pt x="9" y="176"/>
                    <a:pt x="8" y="176"/>
                    <a:pt x="8" y="175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9" y="92"/>
                    <a:pt x="9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2"/>
                    <a:pt x="52" y="93"/>
                    <a:pt x="52" y="93"/>
                  </a:cubicBezTo>
                  <a:lnTo>
                    <a:pt x="52" y="175"/>
                  </a:lnTo>
                  <a:close/>
                  <a:moveTo>
                    <a:pt x="176" y="104"/>
                  </a:moveTo>
                  <a:cubicBezTo>
                    <a:pt x="172" y="107"/>
                    <a:pt x="172" y="107"/>
                    <a:pt x="172" y="107"/>
                  </a:cubicBezTo>
                  <a:cubicBezTo>
                    <a:pt x="175" y="110"/>
                    <a:pt x="175" y="110"/>
                    <a:pt x="175" y="110"/>
                  </a:cubicBezTo>
                  <a:cubicBezTo>
                    <a:pt x="176" y="111"/>
                    <a:pt x="179" y="114"/>
                    <a:pt x="178" y="120"/>
                  </a:cubicBezTo>
                  <a:cubicBezTo>
                    <a:pt x="178" y="127"/>
                    <a:pt x="173" y="131"/>
                    <a:pt x="173" y="131"/>
                  </a:cubicBezTo>
                  <a:cubicBezTo>
                    <a:pt x="167" y="133"/>
                    <a:pt x="167" y="133"/>
                    <a:pt x="167" y="133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2" y="138"/>
                    <a:pt x="174" y="140"/>
                    <a:pt x="173" y="144"/>
                  </a:cubicBezTo>
                  <a:cubicBezTo>
                    <a:pt x="173" y="147"/>
                    <a:pt x="172" y="154"/>
                    <a:pt x="168" y="156"/>
                  </a:cubicBezTo>
                  <a:cubicBezTo>
                    <a:pt x="164" y="158"/>
                    <a:pt x="164" y="158"/>
                    <a:pt x="164" y="158"/>
                  </a:cubicBezTo>
                  <a:cubicBezTo>
                    <a:pt x="167" y="161"/>
                    <a:pt x="167" y="161"/>
                    <a:pt x="167" y="161"/>
                  </a:cubicBezTo>
                  <a:cubicBezTo>
                    <a:pt x="168" y="163"/>
                    <a:pt x="168" y="169"/>
                    <a:pt x="165" y="173"/>
                  </a:cubicBezTo>
                  <a:cubicBezTo>
                    <a:pt x="164" y="175"/>
                    <a:pt x="161" y="176"/>
                    <a:pt x="157" y="176"/>
                  </a:cubicBezTo>
                  <a:cubicBezTo>
                    <a:pt x="144" y="176"/>
                    <a:pt x="84" y="176"/>
                    <a:pt x="76" y="176"/>
                  </a:cubicBezTo>
                  <a:cubicBezTo>
                    <a:pt x="73" y="175"/>
                    <a:pt x="71" y="174"/>
                    <a:pt x="70" y="173"/>
                  </a:cubicBezTo>
                  <a:cubicBezTo>
                    <a:pt x="69" y="172"/>
                    <a:pt x="67" y="167"/>
                    <a:pt x="60" y="167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4" y="100"/>
                    <a:pt x="71" y="100"/>
                    <a:pt x="71" y="100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85" y="88"/>
                    <a:pt x="89" y="80"/>
                  </a:cubicBezTo>
                  <a:cubicBezTo>
                    <a:pt x="93" y="72"/>
                    <a:pt x="96" y="63"/>
                    <a:pt x="100" y="61"/>
                  </a:cubicBezTo>
                  <a:cubicBezTo>
                    <a:pt x="100" y="60"/>
                    <a:pt x="101" y="60"/>
                    <a:pt x="101" y="59"/>
                  </a:cubicBezTo>
                  <a:cubicBezTo>
                    <a:pt x="108" y="54"/>
                    <a:pt x="124" y="38"/>
                    <a:pt x="127" y="19"/>
                  </a:cubicBezTo>
                  <a:cubicBezTo>
                    <a:pt x="127" y="14"/>
                    <a:pt x="128" y="12"/>
                    <a:pt x="130" y="10"/>
                  </a:cubicBezTo>
                  <a:cubicBezTo>
                    <a:pt x="132" y="9"/>
                    <a:pt x="134" y="10"/>
                    <a:pt x="135" y="10"/>
                  </a:cubicBezTo>
                  <a:cubicBezTo>
                    <a:pt x="137" y="12"/>
                    <a:pt x="147" y="22"/>
                    <a:pt x="143" y="35"/>
                  </a:cubicBezTo>
                  <a:cubicBezTo>
                    <a:pt x="137" y="51"/>
                    <a:pt x="129" y="61"/>
                    <a:pt x="129" y="61"/>
                  </a:cubicBezTo>
                  <a:cubicBezTo>
                    <a:pt x="127" y="64"/>
                    <a:pt x="124" y="70"/>
                    <a:pt x="128" y="76"/>
                  </a:cubicBezTo>
                  <a:cubicBezTo>
                    <a:pt x="130" y="79"/>
                    <a:pt x="133" y="79"/>
                    <a:pt x="135" y="79"/>
                  </a:cubicBezTo>
                  <a:cubicBezTo>
                    <a:pt x="162" y="79"/>
                    <a:pt x="162" y="79"/>
                    <a:pt x="162" y="79"/>
                  </a:cubicBezTo>
                  <a:cubicBezTo>
                    <a:pt x="163" y="79"/>
                    <a:pt x="180" y="81"/>
                    <a:pt x="180" y="95"/>
                  </a:cubicBezTo>
                  <a:cubicBezTo>
                    <a:pt x="180" y="101"/>
                    <a:pt x="176" y="104"/>
                    <a:pt x="176" y="10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Oval 68">
              <a:extLst>
                <a:ext uri="{FF2B5EF4-FFF2-40B4-BE49-F238E27FC236}">
                  <a16:creationId xmlns:a16="http://schemas.microsoft.com/office/drawing/2014/main" id="{2C8CF75B-4297-4F4C-BB5C-0BE87F168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7" y="3036069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 Ligh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46" name="Group 45" descr="Clock">
              <a:extLst>
                <a:ext uri="{FF2B5EF4-FFF2-40B4-BE49-F238E27FC236}">
                  <a16:creationId xmlns:a16="http://schemas.microsoft.com/office/drawing/2014/main" id="{1C027AC2-76F8-4218-8C73-C8413E8B412B}"/>
                </a:ext>
              </a:extLst>
            </p:cNvPr>
            <p:cNvGrpSpPr/>
            <p:nvPr/>
          </p:nvGrpSpPr>
          <p:grpSpPr bwMode="auto">
            <a:xfrm>
              <a:off x="1376227" y="3270522"/>
              <a:ext cx="343634" cy="344872"/>
              <a:chOff x="9155465" y="4372601"/>
              <a:chExt cx="343634" cy="344872"/>
            </a:xfrm>
            <a:solidFill>
              <a:schemeClr val="tx1"/>
            </a:solidFill>
          </p:grpSpPr>
          <p:sp>
            <p:nvSpPr>
              <p:cNvPr id="47" name="Freeform 158">
                <a:extLst>
                  <a:ext uri="{FF2B5EF4-FFF2-40B4-BE49-F238E27FC236}">
                    <a16:creationId xmlns:a16="http://schemas.microsoft.com/office/drawing/2014/main" id="{C75923E9-28C4-400A-99FC-AAC15C61ED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79198" y="4372601"/>
                <a:ext cx="119901" cy="101360"/>
              </a:xfrm>
              <a:custGeom>
                <a:avLst/>
                <a:gdLst>
                  <a:gd name="T0" fmla="*/ 50 w 63"/>
                  <a:gd name="T1" fmla="*/ 53 h 53"/>
                  <a:gd name="T2" fmla="*/ 47 w 63"/>
                  <a:gd name="T3" fmla="*/ 49 h 53"/>
                  <a:gd name="T4" fmla="*/ 4 w 63"/>
                  <a:gd name="T5" fmla="*/ 15 h 53"/>
                  <a:gd name="T6" fmla="*/ 0 w 63"/>
                  <a:gd name="T7" fmla="*/ 14 h 53"/>
                  <a:gd name="T8" fmla="*/ 2 w 63"/>
                  <a:gd name="T9" fmla="*/ 10 h 53"/>
                  <a:gd name="T10" fmla="*/ 19 w 63"/>
                  <a:gd name="T11" fmla="*/ 0 h 53"/>
                  <a:gd name="T12" fmla="*/ 42 w 63"/>
                  <a:gd name="T13" fmla="*/ 11 h 53"/>
                  <a:gd name="T14" fmla="*/ 52 w 63"/>
                  <a:gd name="T15" fmla="*/ 50 h 53"/>
                  <a:gd name="T16" fmla="*/ 50 w 63"/>
                  <a:gd name="T17" fmla="*/ 53 h 53"/>
                  <a:gd name="T18" fmla="*/ 10 w 63"/>
                  <a:gd name="T19" fmla="*/ 11 h 53"/>
                  <a:gd name="T20" fmla="*/ 50 w 63"/>
                  <a:gd name="T21" fmla="*/ 42 h 53"/>
                  <a:gd name="T22" fmla="*/ 39 w 63"/>
                  <a:gd name="T23" fmla="*/ 16 h 53"/>
                  <a:gd name="T24" fmla="*/ 19 w 63"/>
                  <a:gd name="T25" fmla="*/ 6 h 53"/>
                  <a:gd name="T26" fmla="*/ 10 w 63"/>
                  <a:gd name="T27" fmla="*/ 1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53">
                    <a:moveTo>
                      <a:pt x="50" y="53"/>
                    </a:moveTo>
                    <a:cubicBezTo>
                      <a:pt x="47" y="49"/>
                      <a:pt x="47" y="49"/>
                      <a:pt x="47" y="49"/>
                    </a:cubicBezTo>
                    <a:cubicBezTo>
                      <a:pt x="37" y="33"/>
                      <a:pt x="22" y="21"/>
                      <a:pt x="4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6" y="5"/>
                      <a:pt x="11" y="0"/>
                      <a:pt x="19" y="0"/>
                    </a:cubicBezTo>
                    <a:cubicBezTo>
                      <a:pt x="26" y="0"/>
                      <a:pt x="33" y="4"/>
                      <a:pt x="42" y="11"/>
                    </a:cubicBezTo>
                    <a:cubicBezTo>
                      <a:pt x="63" y="27"/>
                      <a:pt x="61" y="38"/>
                      <a:pt x="52" y="50"/>
                    </a:cubicBezTo>
                    <a:lnTo>
                      <a:pt x="50" y="53"/>
                    </a:lnTo>
                    <a:close/>
                    <a:moveTo>
                      <a:pt x="10" y="11"/>
                    </a:moveTo>
                    <a:cubicBezTo>
                      <a:pt x="26" y="17"/>
                      <a:pt x="40" y="28"/>
                      <a:pt x="50" y="42"/>
                    </a:cubicBezTo>
                    <a:cubicBezTo>
                      <a:pt x="54" y="36"/>
                      <a:pt x="55" y="29"/>
                      <a:pt x="39" y="16"/>
                    </a:cubicBezTo>
                    <a:cubicBezTo>
                      <a:pt x="30" y="9"/>
                      <a:pt x="24" y="6"/>
                      <a:pt x="19" y="6"/>
                    </a:cubicBezTo>
                    <a:cubicBezTo>
                      <a:pt x="16" y="6"/>
                      <a:pt x="13" y="8"/>
                      <a:pt x="10" y="11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" name="Freeform 159">
                <a:extLst>
                  <a:ext uri="{FF2B5EF4-FFF2-40B4-BE49-F238E27FC236}">
                    <a16:creationId xmlns:a16="http://schemas.microsoft.com/office/drawing/2014/main" id="{FEFFD0C9-5B02-425B-A466-52E458FDDD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55465" y="4372601"/>
                <a:ext cx="119901" cy="101360"/>
              </a:xfrm>
              <a:custGeom>
                <a:avLst/>
                <a:gdLst>
                  <a:gd name="T0" fmla="*/ 13 w 63"/>
                  <a:gd name="T1" fmla="*/ 53 h 53"/>
                  <a:gd name="T2" fmla="*/ 10 w 63"/>
                  <a:gd name="T3" fmla="*/ 50 h 53"/>
                  <a:gd name="T4" fmla="*/ 20 w 63"/>
                  <a:gd name="T5" fmla="*/ 11 h 53"/>
                  <a:gd name="T6" fmla="*/ 44 w 63"/>
                  <a:gd name="T7" fmla="*/ 0 h 53"/>
                  <a:gd name="T8" fmla="*/ 60 w 63"/>
                  <a:gd name="T9" fmla="*/ 10 h 53"/>
                  <a:gd name="T10" fmla="*/ 63 w 63"/>
                  <a:gd name="T11" fmla="*/ 14 h 53"/>
                  <a:gd name="T12" fmla="*/ 59 w 63"/>
                  <a:gd name="T13" fmla="*/ 15 h 53"/>
                  <a:gd name="T14" fmla="*/ 15 w 63"/>
                  <a:gd name="T15" fmla="*/ 49 h 53"/>
                  <a:gd name="T16" fmla="*/ 13 w 63"/>
                  <a:gd name="T17" fmla="*/ 53 h 53"/>
                  <a:gd name="T18" fmla="*/ 44 w 63"/>
                  <a:gd name="T19" fmla="*/ 6 h 53"/>
                  <a:gd name="T20" fmla="*/ 24 w 63"/>
                  <a:gd name="T21" fmla="*/ 16 h 53"/>
                  <a:gd name="T22" fmla="*/ 13 w 63"/>
                  <a:gd name="T23" fmla="*/ 42 h 53"/>
                  <a:gd name="T24" fmla="*/ 53 w 63"/>
                  <a:gd name="T25" fmla="*/ 11 h 53"/>
                  <a:gd name="T26" fmla="*/ 44 w 63"/>
                  <a:gd name="T27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53">
                    <a:moveTo>
                      <a:pt x="13" y="53"/>
                    </a:moveTo>
                    <a:cubicBezTo>
                      <a:pt x="10" y="50"/>
                      <a:pt x="10" y="50"/>
                      <a:pt x="10" y="50"/>
                    </a:cubicBezTo>
                    <a:cubicBezTo>
                      <a:pt x="2" y="38"/>
                      <a:pt x="0" y="27"/>
                      <a:pt x="20" y="11"/>
                    </a:cubicBezTo>
                    <a:cubicBezTo>
                      <a:pt x="30" y="4"/>
                      <a:pt x="37" y="0"/>
                      <a:pt x="44" y="0"/>
                    </a:cubicBezTo>
                    <a:cubicBezTo>
                      <a:pt x="51" y="0"/>
                      <a:pt x="56" y="5"/>
                      <a:pt x="60" y="10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41" y="21"/>
                      <a:pt x="26" y="33"/>
                      <a:pt x="15" y="49"/>
                    </a:cubicBezTo>
                    <a:lnTo>
                      <a:pt x="13" y="53"/>
                    </a:lnTo>
                    <a:close/>
                    <a:moveTo>
                      <a:pt x="44" y="6"/>
                    </a:moveTo>
                    <a:cubicBezTo>
                      <a:pt x="39" y="6"/>
                      <a:pt x="32" y="9"/>
                      <a:pt x="24" y="16"/>
                    </a:cubicBezTo>
                    <a:cubicBezTo>
                      <a:pt x="8" y="29"/>
                      <a:pt x="9" y="36"/>
                      <a:pt x="13" y="42"/>
                    </a:cubicBezTo>
                    <a:cubicBezTo>
                      <a:pt x="23" y="28"/>
                      <a:pt x="37" y="17"/>
                      <a:pt x="53" y="11"/>
                    </a:cubicBezTo>
                    <a:cubicBezTo>
                      <a:pt x="50" y="8"/>
                      <a:pt x="47" y="6"/>
                      <a:pt x="44" y="6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9" name="Freeform 160">
                <a:extLst>
                  <a:ext uri="{FF2B5EF4-FFF2-40B4-BE49-F238E27FC236}">
                    <a16:creationId xmlns:a16="http://schemas.microsoft.com/office/drawing/2014/main" id="{6473D043-28E1-435C-A0EB-1B87812C5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6256" y="4671737"/>
                <a:ext cx="43263" cy="44500"/>
              </a:xfrm>
              <a:custGeom>
                <a:avLst/>
                <a:gdLst>
                  <a:gd name="T0" fmla="*/ 6 w 35"/>
                  <a:gd name="T1" fmla="*/ 36 h 36"/>
                  <a:gd name="T2" fmla="*/ 0 w 35"/>
                  <a:gd name="T3" fmla="*/ 30 h 36"/>
                  <a:gd name="T4" fmla="*/ 29 w 35"/>
                  <a:gd name="T5" fmla="*/ 0 h 36"/>
                  <a:gd name="T6" fmla="*/ 35 w 35"/>
                  <a:gd name="T7" fmla="*/ 8 h 36"/>
                  <a:gd name="T8" fmla="*/ 6 w 3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6">
                    <a:moveTo>
                      <a:pt x="6" y="36"/>
                    </a:moveTo>
                    <a:lnTo>
                      <a:pt x="0" y="30"/>
                    </a:lnTo>
                    <a:lnTo>
                      <a:pt x="29" y="0"/>
                    </a:lnTo>
                    <a:lnTo>
                      <a:pt x="35" y="8"/>
                    </a:lnTo>
                    <a:lnTo>
                      <a:pt x="6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0" name="Freeform 161">
                <a:extLst>
                  <a:ext uri="{FF2B5EF4-FFF2-40B4-BE49-F238E27FC236}">
                    <a16:creationId xmlns:a16="http://schemas.microsoft.com/office/drawing/2014/main" id="{75DE641E-F64A-4A42-8BDF-F61276A87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13809" y="4671737"/>
                <a:ext cx="45736" cy="45736"/>
              </a:xfrm>
              <a:custGeom>
                <a:avLst/>
                <a:gdLst>
                  <a:gd name="T0" fmla="*/ 29 w 37"/>
                  <a:gd name="T1" fmla="*/ 37 h 37"/>
                  <a:gd name="T2" fmla="*/ 0 w 37"/>
                  <a:gd name="T3" fmla="*/ 8 h 37"/>
                  <a:gd name="T4" fmla="*/ 6 w 37"/>
                  <a:gd name="T5" fmla="*/ 0 h 37"/>
                  <a:gd name="T6" fmla="*/ 37 w 37"/>
                  <a:gd name="T7" fmla="*/ 31 h 37"/>
                  <a:gd name="T8" fmla="*/ 29 w 3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7">
                    <a:moveTo>
                      <a:pt x="29" y="37"/>
                    </a:moveTo>
                    <a:lnTo>
                      <a:pt x="0" y="8"/>
                    </a:lnTo>
                    <a:lnTo>
                      <a:pt x="6" y="0"/>
                    </a:lnTo>
                    <a:lnTo>
                      <a:pt x="37" y="31"/>
                    </a:lnTo>
                    <a:lnTo>
                      <a:pt x="29" y="37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1" name="Freeform 162">
                <a:extLst>
                  <a:ext uri="{FF2B5EF4-FFF2-40B4-BE49-F238E27FC236}">
                    <a16:creationId xmlns:a16="http://schemas.microsoft.com/office/drawing/2014/main" id="{893761D4-3EB3-4B41-9D51-60FFF3ABA1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67826" y="4397323"/>
                <a:ext cx="320149" cy="320149"/>
              </a:xfrm>
              <a:custGeom>
                <a:avLst/>
                <a:gdLst>
                  <a:gd name="T0" fmla="*/ 84 w 168"/>
                  <a:gd name="T1" fmla="*/ 168 h 168"/>
                  <a:gd name="T2" fmla="*/ 0 w 168"/>
                  <a:gd name="T3" fmla="*/ 84 h 168"/>
                  <a:gd name="T4" fmla="*/ 84 w 168"/>
                  <a:gd name="T5" fmla="*/ 0 h 168"/>
                  <a:gd name="T6" fmla="*/ 168 w 168"/>
                  <a:gd name="T7" fmla="*/ 84 h 168"/>
                  <a:gd name="T8" fmla="*/ 84 w 168"/>
                  <a:gd name="T9" fmla="*/ 168 h 168"/>
                  <a:gd name="T10" fmla="*/ 84 w 168"/>
                  <a:gd name="T11" fmla="*/ 6 h 168"/>
                  <a:gd name="T12" fmla="*/ 6 w 168"/>
                  <a:gd name="T13" fmla="*/ 84 h 168"/>
                  <a:gd name="T14" fmla="*/ 84 w 168"/>
                  <a:gd name="T15" fmla="*/ 162 h 168"/>
                  <a:gd name="T16" fmla="*/ 162 w 168"/>
                  <a:gd name="T17" fmla="*/ 84 h 168"/>
                  <a:gd name="T18" fmla="*/ 84 w 168"/>
                  <a:gd name="T19" fmla="*/ 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68">
                    <a:moveTo>
                      <a:pt x="84" y="168"/>
                    </a:moveTo>
                    <a:cubicBezTo>
                      <a:pt x="38" y="168"/>
                      <a:pt x="0" y="131"/>
                      <a:pt x="0" y="84"/>
                    </a:cubicBezTo>
                    <a:cubicBezTo>
                      <a:pt x="0" y="38"/>
                      <a:pt x="38" y="0"/>
                      <a:pt x="84" y="0"/>
                    </a:cubicBezTo>
                    <a:cubicBezTo>
                      <a:pt x="130" y="0"/>
                      <a:pt x="168" y="38"/>
                      <a:pt x="168" y="84"/>
                    </a:cubicBezTo>
                    <a:cubicBezTo>
                      <a:pt x="168" y="131"/>
                      <a:pt x="130" y="168"/>
                      <a:pt x="84" y="168"/>
                    </a:cubicBezTo>
                    <a:close/>
                    <a:moveTo>
                      <a:pt x="84" y="6"/>
                    </a:moveTo>
                    <a:cubicBezTo>
                      <a:pt x="41" y="6"/>
                      <a:pt x="6" y="41"/>
                      <a:pt x="6" y="84"/>
                    </a:cubicBezTo>
                    <a:cubicBezTo>
                      <a:pt x="6" y="127"/>
                      <a:pt x="41" y="162"/>
                      <a:pt x="84" y="162"/>
                    </a:cubicBezTo>
                    <a:cubicBezTo>
                      <a:pt x="127" y="162"/>
                      <a:pt x="162" y="127"/>
                      <a:pt x="162" y="84"/>
                    </a:cubicBezTo>
                    <a:cubicBezTo>
                      <a:pt x="162" y="41"/>
                      <a:pt x="127" y="6"/>
                      <a:pt x="84" y="6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2" name="Freeform 163">
                <a:extLst>
                  <a:ext uri="{FF2B5EF4-FFF2-40B4-BE49-F238E27FC236}">
                    <a16:creationId xmlns:a16="http://schemas.microsoft.com/office/drawing/2014/main" id="{6D7BA2D0-32F1-40AE-BCF7-0031E808F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34575" y="4446767"/>
                <a:ext cx="100124" cy="126082"/>
              </a:xfrm>
              <a:custGeom>
                <a:avLst/>
                <a:gdLst>
                  <a:gd name="T0" fmla="*/ 81 w 81"/>
                  <a:gd name="T1" fmla="*/ 102 h 102"/>
                  <a:gd name="T2" fmla="*/ 0 w 81"/>
                  <a:gd name="T3" fmla="*/ 102 h 102"/>
                  <a:gd name="T4" fmla="*/ 0 w 81"/>
                  <a:gd name="T5" fmla="*/ 93 h 102"/>
                  <a:gd name="T6" fmla="*/ 72 w 81"/>
                  <a:gd name="T7" fmla="*/ 93 h 102"/>
                  <a:gd name="T8" fmla="*/ 72 w 81"/>
                  <a:gd name="T9" fmla="*/ 0 h 102"/>
                  <a:gd name="T10" fmla="*/ 81 w 81"/>
                  <a:gd name="T11" fmla="*/ 0 h 102"/>
                  <a:gd name="T12" fmla="*/ 81 w 81"/>
                  <a:gd name="T13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1" h="102">
                    <a:moveTo>
                      <a:pt x="81" y="102"/>
                    </a:moveTo>
                    <a:lnTo>
                      <a:pt x="0" y="102"/>
                    </a:lnTo>
                    <a:lnTo>
                      <a:pt x="0" y="93"/>
                    </a:lnTo>
                    <a:lnTo>
                      <a:pt x="72" y="93"/>
                    </a:lnTo>
                    <a:lnTo>
                      <a:pt x="72" y="0"/>
                    </a:lnTo>
                    <a:lnTo>
                      <a:pt x="81" y="0"/>
                    </a:lnTo>
                    <a:lnTo>
                      <a:pt x="81" y="10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4" name="Oval 68">
              <a:extLst>
                <a:ext uri="{FF2B5EF4-FFF2-40B4-BE49-F238E27FC236}">
                  <a16:creationId xmlns:a16="http://schemas.microsoft.com/office/drawing/2014/main" id="{33B80E49-94B9-44A5-A4BD-A0094115A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7" y="3975887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57150">
              <a:noFill/>
              <a:round/>
              <a:headEnd/>
              <a:tailEnd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55" name="Group 54" descr="Unlock">
              <a:extLst>
                <a:ext uri="{FF2B5EF4-FFF2-40B4-BE49-F238E27FC236}">
                  <a16:creationId xmlns:a16="http://schemas.microsoft.com/office/drawing/2014/main" id="{B8F32770-F420-458B-B3DB-2F0E99DD574F}"/>
                </a:ext>
              </a:extLst>
            </p:cNvPr>
            <p:cNvGrpSpPr/>
            <p:nvPr/>
          </p:nvGrpSpPr>
          <p:grpSpPr bwMode="auto">
            <a:xfrm>
              <a:off x="1386877" y="4210484"/>
              <a:ext cx="360941" cy="337455"/>
              <a:chOff x="6955211" y="4365185"/>
              <a:chExt cx="360941" cy="337455"/>
            </a:xfrm>
            <a:solidFill>
              <a:schemeClr val="tx1"/>
            </a:solidFill>
          </p:grpSpPr>
          <p:sp>
            <p:nvSpPr>
              <p:cNvPr id="56" name="Freeform 188">
                <a:extLst>
                  <a:ext uri="{FF2B5EF4-FFF2-40B4-BE49-F238E27FC236}">
                    <a16:creationId xmlns:a16="http://schemas.microsoft.com/office/drawing/2014/main" id="{8076EF42-2725-44C4-9A27-D75D71B8F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5211" y="4365185"/>
                <a:ext cx="337455" cy="337455"/>
              </a:xfrm>
              <a:custGeom>
                <a:avLst/>
                <a:gdLst>
                  <a:gd name="T0" fmla="*/ 88 w 177"/>
                  <a:gd name="T1" fmla="*/ 177 h 177"/>
                  <a:gd name="T2" fmla="*/ 26 w 177"/>
                  <a:gd name="T3" fmla="*/ 151 h 177"/>
                  <a:gd name="T4" fmla="*/ 0 w 177"/>
                  <a:gd name="T5" fmla="*/ 89 h 177"/>
                  <a:gd name="T6" fmla="*/ 26 w 177"/>
                  <a:gd name="T7" fmla="*/ 27 h 177"/>
                  <a:gd name="T8" fmla="*/ 88 w 177"/>
                  <a:gd name="T9" fmla="*/ 0 h 177"/>
                  <a:gd name="T10" fmla="*/ 88 w 177"/>
                  <a:gd name="T11" fmla="*/ 0 h 177"/>
                  <a:gd name="T12" fmla="*/ 177 w 177"/>
                  <a:gd name="T13" fmla="*/ 88 h 177"/>
                  <a:gd name="T14" fmla="*/ 171 w 177"/>
                  <a:gd name="T15" fmla="*/ 88 h 177"/>
                  <a:gd name="T16" fmla="*/ 88 w 177"/>
                  <a:gd name="T17" fmla="*/ 6 h 177"/>
                  <a:gd name="T18" fmla="*/ 88 w 177"/>
                  <a:gd name="T19" fmla="*/ 6 h 177"/>
                  <a:gd name="T20" fmla="*/ 30 w 177"/>
                  <a:gd name="T21" fmla="*/ 31 h 177"/>
                  <a:gd name="T22" fmla="*/ 6 w 177"/>
                  <a:gd name="T23" fmla="*/ 89 h 177"/>
                  <a:gd name="T24" fmla="*/ 31 w 177"/>
                  <a:gd name="T25" fmla="*/ 147 h 177"/>
                  <a:gd name="T26" fmla="*/ 88 w 177"/>
                  <a:gd name="T27" fmla="*/ 171 h 177"/>
                  <a:gd name="T28" fmla="*/ 89 w 177"/>
                  <a:gd name="T29" fmla="*/ 171 h 177"/>
                  <a:gd name="T30" fmla="*/ 155 w 177"/>
                  <a:gd name="T31" fmla="*/ 136 h 177"/>
                  <a:gd name="T32" fmla="*/ 160 w 177"/>
                  <a:gd name="T33" fmla="*/ 140 h 177"/>
                  <a:gd name="T34" fmla="*/ 89 w 177"/>
                  <a:gd name="T35" fmla="*/ 177 h 177"/>
                  <a:gd name="T36" fmla="*/ 88 w 177"/>
                  <a:gd name="T3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177">
                    <a:moveTo>
                      <a:pt x="88" y="177"/>
                    </a:moveTo>
                    <a:cubicBezTo>
                      <a:pt x="65" y="177"/>
                      <a:pt x="43" y="168"/>
                      <a:pt x="26" y="151"/>
                    </a:cubicBezTo>
                    <a:cubicBezTo>
                      <a:pt x="10" y="135"/>
                      <a:pt x="0" y="113"/>
                      <a:pt x="0" y="89"/>
                    </a:cubicBezTo>
                    <a:cubicBezTo>
                      <a:pt x="0" y="66"/>
                      <a:pt x="9" y="43"/>
                      <a:pt x="26" y="27"/>
                    </a:cubicBezTo>
                    <a:cubicBezTo>
                      <a:pt x="42" y="10"/>
                      <a:pt x="64" y="1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137" y="0"/>
                      <a:pt x="176" y="40"/>
                      <a:pt x="177" y="88"/>
                    </a:cubicBezTo>
                    <a:cubicBezTo>
                      <a:pt x="171" y="88"/>
                      <a:pt x="171" y="88"/>
                      <a:pt x="171" y="88"/>
                    </a:cubicBezTo>
                    <a:cubicBezTo>
                      <a:pt x="170" y="43"/>
                      <a:pt x="133" y="6"/>
                      <a:pt x="88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66" y="7"/>
                      <a:pt x="45" y="15"/>
                      <a:pt x="30" y="31"/>
                    </a:cubicBezTo>
                    <a:cubicBezTo>
                      <a:pt x="14" y="46"/>
                      <a:pt x="6" y="67"/>
                      <a:pt x="6" y="89"/>
                    </a:cubicBezTo>
                    <a:cubicBezTo>
                      <a:pt x="6" y="111"/>
                      <a:pt x="15" y="132"/>
                      <a:pt x="31" y="147"/>
                    </a:cubicBezTo>
                    <a:cubicBezTo>
                      <a:pt x="46" y="162"/>
                      <a:pt x="67" y="171"/>
                      <a:pt x="88" y="171"/>
                    </a:cubicBezTo>
                    <a:cubicBezTo>
                      <a:pt x="88" y="171"/>
                      <a:pt x="89" y="171"/>
                      <a:pt x="89" y="171"/>
                    </a:cubicBezTo>
                    <a:cubicBezTo>
                      <a:pt x="115" y="171"/>
                      <a:pt x="140" y="158"/>
                      <a:pt x="155" y="136"/>
                    </a:cubicBezTo>
                    <a:cubicBezTo>
                      <a:pt x="160" y="140"/>
                      <a:pt x="160" y="140"/>
                      <a:pt x="160" y="140"/>
                    </a:cubicBezTo>
                    <a:cubicBezTo>
                      <a:pt x="144" y="163"/>
                      <a:pt x="117" y="177"/>
                      <a:pt x="89" y="177"/>
                    </a:cubicBezTo>
                    <a:cubicBezTo>
                      <a:pt x="89" y="177"/>
                      <a:pt x="89" y="177"/>
                      <a:pt x="88" y="17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" name="Freeform 189">
                <a:extLst>
                  <a:ext uri="{FF2B5EF4-FFF2-40B4-BE49-F238E27FC236}">
                    <a16:creationId xmlns:a16="http://schemas.microsoft.com/office/drawing/2014/main" id="{863AA144-B903-4860-8562-D39B36E85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1986" y="4491267"/>
                <a:ext cx="74166" cy="66749"/>
              </a:xfrm>
              <a:custGeom>
                <a:avLst/>
                <a:gdLst>
                  <a:gd name="T0" fmla="*/ 0 w 60"/>
                  <a:gd name="T1" fmla="*/ 0 h 54"/>
                  <a:gd name="T2" fmla="*/ 31 w 60"/>
                  <a:gd name="T3" fmla="*/ 54 h 54"/>
                  <a:gd name="T4" fmla="*/ 60 w 60"/>
                  <a:gd name="T5" fmla="*/ 0 h 54"/>
                  <a:gd name="T6" fmla="*/ 0 w 6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4">
                    <a:moveTo>
                      <a:pt x="0" y="0"/>
                    </a:moveTo>
                    <a:lnTo>
                      <a:pt x="31" y="54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Freeform 190">
                <a:extLst>
                  <a:ext uri="{FF2B5EF4-FFF2-40B4-BE49-F238E27FC236}">
                    <a16:creationId xmlns:a16="http://schemas.microsoft.com/office/drawing/2014/main" id="{AAEE0046-41AB-419B-B2B6-6DF3CEF0E6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77585" y="4452947"/>
                <a:ext cx="91471" cy="76638"/>
              </a:xfrm>
              <a:custGeom>
                <a:avLst/>
                <a:gdLst>
                  <a:gd name="T0" fmla="*/ 1 w 48"/>
                  <a:gd name="T1" fmla="*/ 40 h 40"/>
                  <a:gd name="T2" fmla="*/ 0 w 48"/>
                  <a:gd name="T3" fmla="*/ 24 h 40"/>
                  <a:gd name="T4" fmla="*/ 24 w 48"/>
                  <a:gd name="T5" fmla="*/ 0 h 40"/>
                  <a:gd name="T6" fmla="*/ 48 w 48"/>
                  <a:gd name="T7" fmla="*/ 23 h 40"/>
                  <a:gd name="T8" fmla="*/ 48 w 48"/>
                  <a:gd name="T9" fmla="*/ 40 h 40"/>
                  <a:gd name="T10" fmla="*/ 1 w 48"/>
                  <a:gd name="T11" fmla="*/ 40 h 40"/>
                  <a:gd name="T12" fmla="*/ 24 w 48"/>
                  <a:gd name="T13" fmla="*/ 6 h 40"/>
                  <a:gd name="T14" fmla="*/ 6 w 48"/>
                  <a:gd name="T15" fmla="*/ 24 h 40"/>
                  <a:gd name="T16" fmla="*/ 7 w 48"/>
                  <a:gd name="T17" fmla="*/ 34 h 40"/>
                  <a:gd name="T18" fmla="*/ 42 w 48"/>
                  <a:gd name="T19" fmla="*/ 34 h 40"/>
                  <a:gd name="T20" fmla="*/ 42 w 48"/>
                  <a:gd name="T21" fmla="*/ 23 h 40"/>
                  <a:gd name="T22" fmla="*/ 24 w 48"/>
                  <a:gd name="T23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40">
                    <a:moveTo>
                      <a:pt x="1" y="4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7" y="0"/>
                      <a:pt x="48" y="10"/>
                      <a:pt x="48" y="23"/>
                    </a:cubicBezTo>
                    <a:cubicBezTo>
                      <a:pt x="48" y="40"/>
                      <a:pt x="48" y="40"/>
                      <a:pt x="48" y="40"/>
                    </a:cubicBezTo>
                    <a:lnTo>
                      <a:pt x="1" y="40"/>
                    </a:lnTo>
                    <a:close/>
                    <a:moveTo>
                      <a:pt x="24" y="6"/>
                    </a:moveTo>
                    <a:cubicBezTo>
                      <a:pt x="14" y="6"/>
                      <a:pt x="6" y="14"/>
                      <a:pt x="6" y="24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2" y="14"/>
                      <a:pt x="34" y="6"/>
                      <a:pt x="24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" name="Freeform 191">
                <a:extLst>
                  <a:ext uri="{FF2B5EF4-FFF2-40B4-BE49-F238E27FC236}">
                    <a16:creationId xmlns:a16="http://schemas.microsoft.com/office/drawing/2014/main" id="{A2CBED4E-8F3F-4F26-A152-681AEC9D0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59043" y="4517225"/>
                <a:ext cx="131026" cy="100124"/>
              </a:xfrm>
              <a:custGeom>
                <a:avLst/>
                <a:gdLst>
                  <a:gd name="T0" fmla="*/ 5 w 69"/>
                  <a:gd name="T1" fmla="*/ 52 h 52"/>
                  <a:gd name="T2" fmla="*/ 5 w 69"/>
                  <a:gd name="T3" fmla="*/ 52 h 52"/>
                  <a:gd name="T4" fmla="*/ 1 w 69"/>
                  <a:gd name="T5" fmla="*/ 47 h 52"/>
                  <a:gd name="T6" fmla="*/ 0 w 69"/>
                  <a:gd name="T7" fmla="*/ 4 h 52"/>
                  <a:gd name="T8" fmla="*/ 5 w 69"/>
                  <a:gd name="T9" fmla="*/ 0 h 52"/>
                  <a:gd name="T10" fmla="*/ 64 w 69"/>
                  <a:gd name="T11" fmla="*/ 0 h 52"/>
                  <a:gd name="T12" fmla="*/ 68 w 69"/>
                  <a:gd name="T13" fmla="*/ 4 h 52"/>
                  <a:gd name="T14" fmla="*/ 69 w 69"/>
                  <a:gd name="T15" fmla="*/ 47 h 52"/>
                  <a:gd name="T16" fmla="*/ 67 w 69"/>
                  <a:gd name="T17" fmla="*/ 50 h 52"/>
                  <a:gd name="T18" fmla="*/ 64 w 69"/>
                  <a:gd name="T19" fmla="*/ 51 h 52"/>
                  <a:gd name="T20" fmla="*/ 5 w 69"/>
                  <a:gd name="T21" fmla="*/ 52 h 52"/>
                  <a:gd name="T22" fmla="*/ 6 w 69"/>
                  <a:gd name="T23" fmla="*/ 6 h 52"/>
                  <a:gd name="T24" fmla="*/ 7 w 69"/>
                  <a:gd name="T25" fmla="*/ 46 h 52"/>
                  <a:gd name="T26" fmla="*/ 62 w 69"/>
                  <a:gd name="T27" fmla="*/ 45 h 52"/>
                  <a:gd name="T28" fmla="*/ 62 w 69"/>
                  <a:gd name="T29" fmla="*/ 6 h 52"/>
                  <a:gd name="T30" fmla="*/ 6 w 69"/>
                  <a:gd name="T31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" h="52">
                    <a:moveTo>
                      <a:pt x="5" y="52"/>
                    </a:moveTo>
                    <a:cubicBezTo>
                      <a:pt x="5" y="52"/>
                      <a:pt x="5" y="52"/>
                      <a:pt x="5" y="52"/>
                    </a:cubicBezTo>
                    <a:cubicBezTo>
                      <a:pt x="3" y="52"/>
                      <a:pt x="1" y="50"/>
                      <a:pt x="1" y="4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6" y="0"/>
                      <a:pt x="68" y="2"/>
                      <a:pt x="68" y="4"/>
                    </a:cubicBezTo>
                    <a:cubicBezTo>
                      <a:pt x="69" y="47"/>
                      <a:pt x="69" y="47"/>
                      <a:pt x="69" y="47"/>
                    </a:cubicBezTo>
                    <a:cubicBezTo>
                      <a:pt x="69" y="48"/>
                      <a:pt x="68" y="49"/>
                      <a:pt x="67" y="50"/>
                    </a:cubicBezTo>
                    <a:cubicBezTo>
                      <a:pt x="66" y="51"/>
                      <a:pt x="65" y="51"/>
                      <a:pt x="64" y="51"/>
                    </a:cubicBezTo>
                    <a:lnTo>
                      <a:pt x="5" y="52"/>
                    </a:lnTo>
                    <a:close/>
                    <a:moveTo>
                      <a:pt x="6" y="6"/>
                    </a:moveTo>
                    <a:cubicBezTo>
                      <a:pt x="7" y="46"/>
                      <a:pt x="7" y="46"/>
                      <a:pt x="7" y="46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6"/>
                      <a:pt x="62" y="6"/>
                      <a:pt x="62" y="6"/>
                    </a:cubicBezTo>
                    <a:lnTo>
                      <a:pt x="6" y="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61" name="Oval 68">
              <a:extLst>
                <a:ext uri="{FF2B5EF4-FFF2-40B4-BE49-F238E27FC236}">
                  <a16:creationId xmlns:a16="http://schemas.microsoft.com/office/drawing/2014/main" id="{5A6D6A35-6EA5-47A3-BA38-66294A59D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7" y="4945848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57150">
              <a:noFill/>
              <a:round/>
              <a:headEnd/>
              <a:tailEnd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62" name="Group 61" descr="Mechanics">
              <a:extLst>
                <a:ext uri="{FF2B5EF4-FFF2-40B4-BE49-F238E27FC236}">
                  <a16:creationId xmlns:a16="http://schemas.microsoft.com/office/drawing/2014/main" id="{12D9414F-F708-4FC6-9001-3B87C1156DFE}"/>
                </a:ext>
              </a:extLst>
            </p:cNvPr>
            <p:cNvGrpSpPr/>
            <p:nvPr/>
          </p:nvGrpSpPr>
          <p:grpSpPr bwMode="auto">
            <a:xfrm>
              <a:off x="1318795" y="5165730"/>
              <a:ext cx="396000" cy="396000"/>
              <a:chOff x="5508977" y="3649484"/>
              <a:chExt cx="331274" cy="323857"/>
            </a:xfrm>
            <a:solidFill>
              <a:schemeClr val="tx1"/>
            </a:solidFill>
          </p:grpSpPr>
          <p:sp>
            <p:nvSpPr>
              <p:cNvPr id="63" name="Freeform 129">
                <a:extLst>
                  <a:ext uri="{FF2B5EF4-FFF2-40B4-BE49-F238E27FC236}">
                    <a16:creationId xmlns:a16="http://schemas.microsoft.com/office/drawing/2014/main" id="{0DBAC07A-2E12-4423-A7AC-B5AAE8B2C0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78322" y="3828718"/>
                <a:ext cx="161929" cy="144623"/>
              </a:xfrm>
              <a:custGeom>
                <a:avLst/>
                <a:gdLst>
                  <a:gd name="T0" fmla="*/ 60 w 85"/>
                  <a:gd name="T1" fmla="*/ 76 h 76"/>
                  <a:gd name="T2" fmla="*/ 60 w 85"/>
                  <a:gd name="T3" fmla="*/ 76 h 76"/>
                  <a:gd name="T4" fmla="*/ 52 w 85"/>
                  <a:gd name="T5" fmla="*/ 73 h 76"/>
                  <a:gd name="T6" fmla="*/ 0 w 85"/>
                  <a:gd name="T7" fmla="*/ 22 h 76"/>
                  <a:gd name="T8" fmla="*/ 13 w 85"/>
                  <a:gd name="T9" fmla="*/ 9 h 76"/>
                  <a:gd name="T10" fmla="*/ 30 w 85"/>
                  <a:gd name="T11" fmla="*/ 1 h 76"/>
                  <a:gd name="T12" fmla="*/ 33 w 85"/>
                  <a:gd name="T13" fmla="*/ 0 h 76"/>
                  <a:gd name="T14" fmla="*/ 79 w 85"/>
                  <a:gd name="T15" fmla="*/ 46 h 76"/>
                  <a:gd name="T16" fmla="*/ 74 w 85"/>
                  <a:gd name="T17" fmla="*/ 69 h 76"/>
                  <a:gd name="T18" fmla="*/ 60 w 85"/>
                  <a:gd name="T19" fmla="*/ 76 h 76"/>
                  <a:gd name="T20" fmla="*/ 58 w 85"/>
                  <a:gd name="T21" fmla="*/ 68 h 76"/>
                  <a:gd name="T22" fmla="*/ 60 w 85"/>
                  <a:gd name="T23" fmla="*/ 68 h 76"/>
                  <a:gd name="T24" fmla="*/ 68 w 85"/>
                  <a:gd name="T25" fmla="*/ 63 h 76"/>
                  <a:gd name="T26" fmla="*/ 73 w 85"/>
                  <a:gd name="T27" fmla="*/ 52 h 76"/>
                  <a:gd name="T28" fmla="*/ 30 w 85"/>
                  <a:gd name="T29" fmla="*/ 9 h 76"/>
                  <a:gd name="T30" fmla="*/ 18 w 85"/>
                  <a:gd name="T31" fmla="*/ 14 h 76"/>
                  <a:gd name="T32" fmla="*/ 11 w 85"/>
                  <a:gd name="T33" fmla="*/ 21 h 76"/>
                  <a:gd name="T34" fmla="*/ 58 w 85"/>
                  <a:gd name="T35" fmla="*/ 68 h 76"/>
                  <a:gd name="T36" fmla="*/ 58 w 85"/>
                  <a:gd name="T37" fmla="*/ 6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" h="76">
                    <a:moveTo>
                      <a:pt x="60" y="76"/>
                    </a:moveTo>
                    <a:cubicBezTo>
                      <a:pt x="60" y="76"/>
                      <a:pt x="60" y="76"/>
                      <a:pt x="60" y="76"/>
                    </a:cubicBezTo>
                    <a:cubicBezTo>
                      <a:pt x="55" y="76"/>
                      <a:pt x="52" y="74"/>
                      <a:pt x="52" y="7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8"/>
                      <a:pt x="17" y="5"/>
                      <a:pt x="30" y="1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2" y="49"/>
                      <a:pt x="85" y="58"/>
                      <a:pt x="74" y="69"/>
                    </a:cubicBezTo>
                    <a:cubicBezTo>
                      <a:pt x="69" y="74"/>
                      <a:pt x="64" y="76"/>
                      <a:pt x="60" y="76"/>
                    </a:cubicBezTo>
                    <a:close/>
                    <a:moveTo>
                      <a:pt x="58" y="68"/>
                    </a:moveTo>
                    <a:cubicBezTo>
                      <a:pt x="58" y="68"/>
                      <a:pt x="58" y="68"/>
                      <a:pt x="60" y="68"/>
                    </a:cubicBezTo>
                    <a:cubicBezTo>
                      <a:pt x="62" y="68"/>
                      <a:pt x="65" y="66"/>
                      <a:pt x="68" y="63"/>
                    </a:cubicBezTo>
                    <a:cubicBezTo>
                      <a:pt x="76" y="56"/>
                      <a:pt x="73" y="52"/>
                      <a:pt x="73" y="52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1" y="12"/>
                      <a:pt x="19" y="14"/>
                      <a:pt x="18" y="14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58" y="68"/>
                      <a:pt x="58" y="68"/>
                      <a:pt x="58" y="6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" name="Freeform 130">
                <a:extLst>
                  <a:ext uri="{FF2B5EF4-FFF2-40B4-BE49-F238E27FC236}">
                    <a16:creationId xmlns:a16="http://schemas.microsoft.com/office/drawing/2014/main" id="{99532D95-86F9-4992-A22A-F8F67CF908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08977" y="3649484"/>
                <a:ext cx="154512" cy="153276"/>
              </a:xfrm>
              <a:custGeom>
                <a:avLst/>
                <a:gdLst>
                  <a:gd name="T0" fmla="*/ 65 w 81"/>
                  <a:gd name="T1" fmla="*/ 80 h 80"/>
                  <a:gd name="T2" fmla="*/ 32 w 81"/>
                  <a:gd name="T3" fmla="*/ 47 h 80"/>
                  <a:gd name="T4" fmla="*/ 18 w 81"/>
                  <a:gd name="T5" fmla="*/ 41 h 80"/>
                  <a:gd name="T6" fmla="*/ 0 w 81"/>
                  <a:gd name="T7" fmla="*/ 15 h 80"/>
                  <a:gd name="T8" fmla="*/ 15 w 81"/>
                  <a:gd name="T9" fmla="*/ 0 h 80"/>
                  <a:gd name="T10" fmla="*/ 42 w 81"/>
                  <a:gd name="T11" fmla="*/ 17 h 80"/>
                  <a:gd name="T12" fmla="*/ 48 w 81"/>
                  <a:gd name="T13" fmla="*/ 31 h 80"/>
                  <a:gd name="T14" fmla="*/ 81 w 81"/>
                  <a:gd name="T15" fmla="*/ 64 h 80"/>
                  <a:gd name="T16" fmla="*/ 79 w 81"/>
                  <a:gd name="T17" fmla="*/ 67 h 80"/>
                  <a:gd name="T18" fmla="*/ 74 w 81"/>
                  <a:gd name="T19" fmla="*/ 72 h 80"/>
                  <a:gd name="T20" fmla="*/ 74 w 81"/>
                  <a:gd name="T21" fmla="*/ 73 h 80"/>
                  <a:gd name="T22" fmla="*/ 65 w 81"/>
                  <a:gd name="T23" fmla="*/ 80 h 80"/>
                  <a:gd name="T24" fmla="*/ 23 w 81"/>
                  <a:gd name="T25" fmla="*/ 35 h 80"/>
                  <a:gd name="T26" fmla="*/ 36 w 81"/>
                  <a:gd name="T27" fmla="*/ 41 h 80"/>
                  <a:gd name="T28" fmla="*/ 65 w 81"/>
                  <a:gd name="T29" fmla="*/ 70 h 80"/>
                  <a:gd name="T30" fmla="*/ 69 w 81"/>
                  <a:gd name="T31" fmla="*/ 66 h 80"/>
                  <a:gd name="T32" fmla="*/ 70 w 81"/>
                  <a:gd name="T33" fmla="*/ 65 h 80"/>
                  <a:gd name="T34" fmla="*/ 41 w 81"/>
                  <a:gd name="T35" fmla="*/ 36 h 80"/>
                  <a:gd name="T36" fmla="*/ 35 w 81"/>
                  <a:gd name="T37" fmla="*/ 22 h 80"/>
                  <a:gd name="T38" fmla="*/ 16 w 81"/>
                  <a:gd name="T39" fmla="*/ 10 h 80"/>
                  <a:gd name="T40" fmla="*/ 11 w 81"/>
                  <a:gd name="T41" fmla="*/ 16 h 80"/>
                  <a:gd name="T42" fmla="*/ 23 w 81"/>
                  <a:gd name="T43" fmla="*/ 3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" h="80">
                    <a:moveTo>
                      <a:pt x="65" y="80"/>
                    </a:moveTo>
                    <a:cubicBezTo>
                      <a:pt x="32" y="47"/>
                      <a:pt x="32" y="47"/>
                      <a:pt x="32" y="47"/>
                    </a:cubicBezTo>
                    <a:cubicBezTo>
                      <a:pt x="18" y="41"/>
                      <a:pt x="18" y="41"/>
                      <a:pt x="18" y="41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81" y="64"/>
                      <a:pt x="81" y="64"/>
                      <a:pt x="81" y="64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77" y="69"/>
                      <a:pt x="76" y="71"/>
                      <a:pt x="74" y="72"/>
                    </a:cubicBezTo>
                    <a:cubicBezTo>
                      <a:pt x="74" y="73"/>
                      <a:pt x="74" y="73"/>
                      <a:pt x="74" y="73"/>
                    </a:cubicBezTo>
                    <a:lnTo>
                      <a:pt x="65" y="80"/>
                    </a:lnTo>
                    <a:close/>
                    <a:moveTo>
                      <a:pt x="23" y="35"/>
                    </a:moveTo>
                    <a:cubicBezTo>
                      <a:pt x="36" y="41"/>
                      <a:pt x="36" y="41"/>
                      <a:pt x="36" y="41"/>
                    </a:cubicBezTo>
                    <a:cubicBezTo>
                      <a:pt x="65" y="70"/>
                      <a:pt x="65" y="70"/>
                      <a:pt x="65" y="70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6"/>
                      <a:pt x="70" y="65"/>
                      <a:pt x="70" y="65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1" y="16"/>
                      <a:pt x="11" y="16"/>
                      <a:pt x="11" y="16"/>
                    </a:cubicBezTo>
                    <a:lnTo>
                      <a:pt x="23" y="35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Freeform 131">
                <a:extLst>
                  <a:ext uri="{FF2B5EF4-FFF2-40B4-BE49-F238E27FC236}">
                    <a16:creationId xmlns:a16="http://schemas.microsoft.com/office/drawing/2014/main" id="{A4304E6A-0009-4C19-BB19-7A189DFFD0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13921" y="3670498"/>
                <a:ext cx="302844" cy="286775"/>
              </a:xfrm>
              <a:custGeom>
                <a:avLst/>
                <a:gdLst>
                  <a:gd name="T0" fmla="*/ 127 w 159"/>
                  <a:gd name="T1" fmla="*/ 4 h 150"/>
                  <a:gd name="T2" fmla="*/ 140 w 159"/>
                  <a:gd name="T3" fmla="*/ 6 h 150"/>
                  <a:gd name="T4" fmla="*/ 123 w 159"/>
                  <a:gd name="T5" fmla="*/ 13 h 150"/>
                  <a:gd name="T6" fmla="*/ 121 w 159"/>
                  <a:gd name="T7" fmla="*/ 14 h 150"/>
                  <a:gd name="T8" fmla="*/ 121 w 159"/>
                  <a:gd name="T9" fmla="*/ 16 h 150"/>
                  <a:gd name="T10" fmla="*/ 120 w 159"/>
                  <a:gd name="T11" fmla="*/ 23 h 150"/>
                  <a:gd name="T12" fmla="*/ 120 w 159"/>
                  <a:gd name="T13" fmla="*/ 24 h 150"/>
                  <a:gd name="T14" fmla="*/ 120 w 159"/>
                  <a:gd name="T15" fmla="*/ 25 h 150"/>
                  <a:gd name="T16" fmla="*/ 126 w 159"/>
                  <a:gd name="T17" fmla="*/ 39 h 150"/>
                  <a:gd name="T18" fmla="*/ 128 w 159"/>
                  <a:gd name="T19" fmla="*/ 43 h 150"/>
                  <a:gd name="T20" fmla="*/ 131 w 159"/>
                  <a:gd name="T21" fmla="*/ 41 h 150"/>
                  <a:gd name="T22" fmla="*/ 152 w 159"/>
                  <a:gd name="T23" fmla="*/ 32 h 150"/>
                  <a:gd name="T24" fmla="*/ 135 w 159"/>
                  <a:gd name="T25" fmla="*/ 50 h 150"/>
                  <a:gd name="T26" fmla="*/ 132 w 159"/>
                  <a:gd name="T27" fmla="*/ 52 h 150"/>
                  <a:gd name="T28" fmla="*/ 133 w 159"/>
                  <a:gd name="T29" fmla="*/ 56 h 150"/>
                  <a:gd name="T30" fmla="*/ 138 w 159"/>
                  <a:gd name="T31" fmla="*/ 68 h 150"/>
                  <a:gd name="T32" fmla="*/ 90 w 159"/>
                  <a:gd name="T33" fmla="*/ 83 h 150"/>
                  <a:gd name="T34" fmla="*/ 33 w 159"/>
                  <a:gd name="T35" fmla="*/ 142 h 150"/>
                  <a:gd name="T36" fmla="*/ 23 w 159"/>
                  <a:gd name="T37" fmla="*/ 146 h 150"/>
                  <a:gd name="T38" fmla="*/ 15 w 159"/>
                  <a:gd name="T39" fmla="*/ 142 h 150"/>
                  <a:gd name="T40" fmla="*/ 15 w 159"/>
                  <a:gd name="T41" fmla="*/ 123 h 150"/>
                  <a:gd name="T42" fmla="*/ 80 w 159"/>
                  <a:gd name="T43" fmla="*/ 71 h 150"/>
                  <a:gd name="T44" fmla="*/ 80 w 159"/>
                  <a:gd name="T45" fmla="*/ 71 h 150"/>
                  <a:gd name="T46" fmla="*/ 80 w 159"/>
                  <a:gd name="T47" fmla="*/ 70 h 150"/>
                  <a:gd name="T48" fmla="*/ 102 w 159"/>
                  <a:gd name="T49" fmla="*/ 23 h 150"/>
                  <a:gd name="T50" fmla="*/ 104 w 159"/>
                  <a:gd name="T51" fmla="*/ 15 h 150"/>
                  <a:gd name="T52" fmla="*/ 121 w 159"/>
                  <a:gd name="T53" fmla="*/ 4 h 150"/>
                  <a:gd name="T54" fmla="*/ 122 w 159"/>
                  <a:gd name="T55" fmla="*/ 4 h 150"/>
                  <a:gd name="T56" fmla="*/ 127 w 159"/>
                  <a:gd name="T57" fmla="*/ 4 h 150"/>
                  <a:gd name="T58" fmla="*/ 127 w 159"/>
                  <a:gd name="T59" fmla="*/ 4 h 150"/>
                  <a:gd name="T60" fmla="*/ 24 w 159"/>
                  <a:gd name="T61" fmla="*/ 142 h 150"/>
                  <a:gd name="T62" fmla="*/ 31 w 159"/>
                  <a:gd name="T63" fmla="*/ 139 h 150"/>
                  <a:gd name="T64" fmla="*/ 31 w 159"/>
                  <a:gd name="T65" fmla="*/ 125 h 150"/>
                  <a:gd name="T66" fmla="*/ 24 w 159"/>
                  <a:gd name="T67" fmla="*/ 122 h 150"/>
                  <a:gd name="T68" fmla="*/ 17 w 159"/>
                  <a:gd name="T69" fmla="*/ 125 h 150"/>
                  <a:gd name="T70" fmla="*/ 17 w 159"/>
                  <a:gd name="T71" fmla="*/ 139 h 150"/>
                  <a:gd name="T72" fmla="*/ 24 w 159"/>
                  <a:gd name="T73" fmla="*/ 142 h 150"/>
                  <a:gd name="T74" fmla="*/ 127 w 159"/>
                  <a:gd name="T75" fmla="*/ 0 h 150"/>
                  <a:gd name="T76" fmla="*/ 121 w 159"/>
                  <a:gd name="T77" fmla="*/ 0 h 150"/>
                  <a:gd name="T78" fmla="*/ 100 w 159"/>
                  <a:gd name="T79" fmla="*/ 13 h 150"/>
                  <a:gd name="T80" fmla="*/ 77 w 159"/>
                  <a:gd name="T81" fmla="*/ 68 h 150"/>
                  <a:gd name="T82" fmla="*/ 12 w 159"/>
                  <a:gd name="T83" fmla="*/ 120 h 150"/>
                  <a:gd name="T84" fmla="*/ 12 w 159"/>
                  <a:gd name="T85" fmla="*/ 145 h 150"/>
                  <a:gd name="T86" fmla="*/ 23 w 159"/>
                  <a:gd name="T87" fmla="*/ 150 h 150"/>
                  <a:gd name="T88" fmla="*/ 36 w 159"/>
                  <a:gd name="T89" fmla="*/ 145 h 150"/>
                  <a:gd name="T90" fmla="*/ 93 w 159"/>
                  <a:gd name="T91" fmla="*/ 85 h 150"/>
                  <a:gd name="T92" fmla="*/ 144 w 159"/>
                  <a:gd name="T93" fmla="*/ 71 h 150"/>
                  <a:gd name="T94" fmla="*/ 137 w 159"/>
                  <a:gd name="T95" fmla="*/ 54 h 150"/>
                  <a:gd name="T96" fmla="*/ 159 w 159"/>
                  <a:gd name="T97" fmla="*/ 25 h 150"/>
                  <a:gd name="T98" fmla="*/ 130 w 159"/>
                  <a:gd name="T99" fmla="*/ 37 h 150"/>
                  <a:gd name="T100" fmla="*/ 124 w 159"/>
                  <a:gd name="T101" fmla="*/ 24 h 150"/>
                  <a:gd name="T102" fmla="*/ 125 w 159"/>
                  <a:gd name="T103" fmla="*/ 17 h 150"/>
                  <a:gd name="T104" fmla="*/ 149 w 159"/>
                  <a:gd name="T105" fmla="*/ 6 h 150"/>
                  <a:gd name="T106" fmla="*/ 127 w 159"/>
                  <a:gd name="T107" fmla="*/ 0 h 150"/>
                  <a:gd name="T108" fmla="*/ 24 w 159"/>
                  <a:gd name="T109" fmla="*/ 138 h 150"/>
                  <a:gd name="T110" fmla="*/ 20 w 159"/>
                  <a:gd name="T111" fmla="*/ 136 h 150"/>
                  <a:gd name="T112" fmla="*/ 20 w 159"/>
                  <a:gd name="T113" fmla="*/ 128 h 150"/>
                  <a:gd name="T114" fmla="*/ 24 w 159"/>
                  <a:gd name="T115" fmla="*/ 126 h 150"/>
                  <a:gd name="T116" fmla="*/ 29 w 159"/>
                  <a:gd name="T117" fmla="*/ 128 h 150"/>
                  <a:gd name="T118" fmla="*/ 29 w 159"/>
                  <a:gd name="T119" fmla="*/ 136 h 150"/>
                  <a:gd name="T120" fmla="*/ 24 w 159"/>
                  <a:gd name="T121" fmla="*/ 13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9" h="150">
                    <a:moveTo>
                      <a:pt x="127" y="4"/>
                    </a:moveTo>
                    <a:cubicBezTo>
                      <a:pt x="132" y="4"/>
                      <a:pt x="136" y="5"/>
                      <a:pt x="140" y="6"/>
                    </a:cubicBezTo>
                    <a:cubicBezTo>
                      <a:pt x="123" y="13"/>
                      <a:pt x="123" y="13"/>
                      <a:pt x="123" y="13"/>
                    </a:cubicBezTo>
                    <a:cubicBezTo>
                      <a:pt x="121" y="14"/>
                      <a:pt x="121" y="14"/>
                      <a:pt x="121" y="14"/>
                    </a:cubicBezTo>
                    <a:cubicBezTo>
                      <a:pt x="121" y="16"/>
                      <a:pt x="121" y="16"/>
                      <a:pt x="121" y="16"/>
                    </a:cubicBezTo>
                    <a:cubicBezTo>
                      <a:pt x="120" y="23"/>
                      <a:pt x="120" y="23"/>
                      <a:pt x="120" y="23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5"/>
                      <a:pt x="120" y="25"/>
                      <a:pt x="120" y="25"/>
                    </a:cubicBezTo>
                    <a:cubicBezTo>
                      <a:pt x="126" y="39"/>
                      <a:pt x="126" y="39"/>
                      <a:pt x="126" y="39"/>
                    </a:cubicBezTo>
                    <a:cubicBezTo>
                      <a:pt x="128" y="43"/>
                      <a:pt x="128" y="43"/>
                      <a:pt x="128" y="43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52" y="32"/>
                      <a:pt x="152" y="32"/>
                      <a:pt x="152" y="32"/>
                    </a:cubicBezTo>
                    <a:cubicBezTo>
                      <a:pt x="148" y="38"/>
                      <a:pt x="143" y="46"/>
                      <a:pt x="135" y="50"/>
                    </a:cubicBezTo>
                    <a:cubicBezTo>
                      <a:pt x="132" y="52"/>
                      <a:pt x="132" y="52"/>
                      <a:pt x="132" y="52"/>
                    </a:cubicBezTo>
                    <a:cubicBezTo>
                      <a:pt x="133" y="56"/>
                      <a:pt x="133" y="56"/>
                      <a:pt x="133" y="56"/>
                    </a:cubicBezTo>
                    <a:cubicBezTo>
                      <a:pt x="138" y="68"/>
                      <a:pt x="138" y="68"/>
                      <a:pt x="138" y="68"/>
                    </a:cubicBezTo>
                    <a:cubicBezTo>
                      <a:pt x="126" y="69"/>
                      <a:pt x="98" y="74"/>
                      <a:pt x="90" y="83"/>
                    </a:cubicBezTo>
                    <a:cubicBezTo>
                      <a:pt x="33" y="142"/>
                      <a:pt x="33" y="142"/>
                      <a:pt x="33" y="142"/>
                    </a:cubicBezTo>
                    <a:cubicBezTo>
                      <a:pt x="33" y="142"/>
                      <a:pt x="28" y="146"/>
                      <a:pt x="23" y="146"/>
                    </a:cubicBezTo>
                    <a:cubicBezTo>
                      <a:pt x="20" y="146"/>
                      <a:pt x="17" y="144"/>
                      <a:pt x="15" y="142"/>
                    </a:cubicBezTo>
                    <a:cubicBezTo>
                      <a:pt x="7" y="134"/>
                      <a:pt x="13" y="125"/>
                      <a:pt x="15" y="123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0"/>
                      <a:pt x="80" y="70"/>
                      <a:pt x="80" y="70"/>
                    </a:cubicBezTo>
                    <a:cubicBezTo>
                      <a:pt x="93" y="58"/>
                      <a:pt x="98" y="36"/>
                      <a:pt x="102" y="23"/>
                    </a:cubicBezTo>
                    <a:cubicBezTo>
                      <a:pt x="103" y="19"/>
                      <a:pt x="103" y="17"/>
                      <a:pt x="104" y="15"/>
                    </a:cubicBezTo>
                    <a:cubicBezTo>
                      <a:pt x="106" y="7"/>
                      <a:pt x="107" y="7"/>
                      <a:pt x="121" y="4"/>
                    </a:cubicBezTo>
                    <a:cubicBezTo>
                      <a:pt x="122" y="4"/>
                      <a:pt x="122" y="4"/>
                      <a:pt x="122" y="4"/>
                    </a:cubicBezTo>
                    <a:cubicBezTo>
                      <a:pt x="124" y="4"/>
                      <a:pt x="125" y="4"/>
                      <a:pt x="127" y="4"/>
                    </a:cubicBezTo>
                    <a:cubicBezTo>
                      <a:pt x="127" y="4"/>
                      <a:pt x="127" y="4"/>
                      <a:pt x="127" y="4"/>
                    </a:cubicBezTo>
                    <a:moveTo>
                      <a:pt x="24" y="142"/>
                    </a:moveTo>
                    <a:cubicBezTo>
                      <a:pt x="27" y="142"/>
                      <a:pt x="30" y="141"/>
                      <a:pt x="31" y="139"/>
                    </a:cubicBezTo>
                    <a:cubicBezTo>
                      <a:pt x="35" y="135"/>
                      <a:pt x="35" y="129"/>
                      <a:pt x="31" y="125"/>
                    </a:cubicBezTo>
                    <a:cubicBezTo>
                      <a:pt x="30" y="123"/>
                      <a:pt x="27" y="122"/>
                      <a:pt x="24" y="122"/>
                    </a:cubicBezTo>
                    <a:cubicBezTo>
                      <a:pt x="22" y="122"/>
                      <a:pt x="19" y="123"/>
                      <a:pt x="17" y="125"/>
                    </a:cubicBezTo>
                    <a:cubicBezTo>
                      <a:pt x="13" y="129"/>
                      <a:pt x="13" y="135"/>
                      <a:pt x="17" y="139"/>
                    </a:cubicBezTo>
                    <a:cubicBezTo>
                      <a:pt x="19" y="141"/>
                      <a:pt x="22" y="142"/>
                      <a:pt x="24" y="142"/>
                    </a:cubicBezTo>
                    <a:moveTo>
                      <a:pt x="127" y="0"/>
                    </a:moveTo>
                    <a:cubicBezTo>
                      <a:pt x="125" y="0"/>
                      <a:pt x="123" y="0"/>
                      <a:pt x="121" y="0"/>
                    </a:cubicBezTo>
                    <a:cubicBezTo>
                      <a:pt x="106" y="3"/>
                      <a:pt x="103" y="4"/>
                      <a:pt x="100" y="13"/>
                    </a:cubicBezTo>
                    <a:cubicBezTo>
                      <a:pt x="97" y="23"/>
                      <a:pt x="93" y="53"/>
                      <a:pt x="77" y="68"/>
                    </a:cubicBezTo>
                    <a:cubicBezTo>
                      <a:pt x="12" y="120"/>
                      <a:pt x="12" y="120"/>
                      <a:pt x="12" y="120"/>
                    </a:cubicBezTo>
                    <a:cubicBezTo>
                      <a:pt x="12" y="120"/>
                      <a:pt x="0" y="133"/>
                      <a:pt x="12" y="145"/>
                    </a:cubicBezTo>
                    <a:cubicBezTo>
                      <a:pt x="16" y="148"/>
                      <a:pt x="20" y="150"/>
                      <a:pt x="23" y="150"/>
                    </a:cubicBezTo>
                    <a:cubicBezTo>
                      <a:pt x="30" y="150"/>
                      <a:pt x="36" y="145"/>
                      <a:pt x="36" y="14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102" y="76"/>
                      <a:pt x="144" y="71"/>
                      <a:pt x="144" y="71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53" y="46"/>
                      <a:pt x="159" y="25"/>
                      <a:pt x="159" y="25"/>
                    </a:cubicBezTo>
                    <a:cubicBezTo>
                      <a:pt x="130" y="37"/>
                      <a:pt x="130" y="37"/>
                      <a:pt x="130" y="37"/>
                    </a:cubicBezTo>
                    <a:cubicBezTo>
                      <a:pt x="124" y="24"/>
                      <a:pt x="124" y="24"/>
                      <a:pt x="124" y="24"/>
                    </a:cubicBezTo>
                    <a:cubicBezTo>
                      <a:pt x="125" y="17"/>
                      <a:pt x="125" y="17"/>
                      <a:pt x="125" y="17"/>
                    </a:cubicBezTo>
                    <a:cubicBezTo>
                      <a:pt x="149" y="6"/>
                      <a:pt x="149" y="6"/>
                      <a:pt x="149" y="6"/>
                    </a:cubicBezTo>
                    <a:cubicBezTo>
                      <a:pt x="149" y="6"/>
                      <a:pt x="139" y="0"/>
                      <a:pt x="127" y="0"/>
                    </a:cubicBezTo>
                    <a:close/>
                    <a:moveTo>
                      <a:pt x="24" y="138"/>
                    </a:moveTo>
                    <a:cubicBezTo>
                      <a:pt x="23" y="138"/>
                      <a:pt x="21" y="138"/>
                      <a:pt x="20" y="136"/>
                    </a:cubicBezTo>
                    <a:cubicBezTo>
                      <a:pt x="17" y="134"/>
                      <a:pt x="17" y="130"/>
                      <a:pt x="20" y="128"/>
                    </a:cubicBezTo>
                    <a:cubicBezTo>
                      <a:pt x="21" y="127"/>
                      <a:pt x="23" y="126"/>
                      <a:pt x="24" y="126"/>
                    </a:cubicBezTo>
                    <a:cubicBezTo>
                      <a:pt x="26" y="126"/>
                      <a:pt x="27" y="127"/>
                      <a:pt x="29" y="128"/>
                    </a:cubicBezTo>
                    <a:cubicBezTo>
                      <a:pt x="31" y="130"/>
                      <a:pt x="31" y="134"/>
                      <a:pt x="29" y="136"/>
                    </a:cubicBezTo>
                    <a:cubicBezTo>
                      <a:pt x="27" y="138"/>
                      <a:pt x="26" y="138"/>
                      <a:pt x="24" y="13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4" name="Group 43" descr="steps">
            <a:extLst>
              <a:ext uri="{FF2B5EF4-FFF2-40B4-BE49-F238E27FC236}">
                <a16:creationId xmlns:a16="http://schemas.microsoft.com/office/drawing/2014/main" id="{6EB24599-0719-48BC-AB48-E49D34953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31766" y="2139824"/>
            <a:ext cx="5184000" cy="3831576"/>
            <a:chOff x="6431766" y="2076324"/>
            <a:chExt cx="5184000" cy="3831576"/>
          </a:xfrm>
        </p:grpSpPr>
        <p:grpSp>
          <p:nvGrpSpPr>
            <p:cNvPr id="9" name="Group 27">
              <a:extLst>
                <a:ext uri="{FF2B5EF4-FFF2-40B4-BE49-F238E27FC236}">
                  <a16:creationId xmlns:a16="http://schemas.microsoft.com/office/drawing/2014/main" id="{CFE45C63-A0CD-4ED2-9253-02A15CFBED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1766" y="4609130"/>
              <a:ext cx="2336870" cy="1298770"/>
              <a:chOff x="4808051" y="1842051"/>
              <a:chExt cx="2369874" cy="1397540"/>
            </a:xfrm>
          </p:grpSpPr>
          <p:sp>
            <p:nvSpPr>
              <p:cNvPr id="10" name="Freeform 17">
                <a:extLst>
                  <a:ext uri="{FF2B5EF4-FFF2-40B4-BE49-F238E27FC236}">
                    <a16:creationId xmlns:a16="http://schemas.microsoft.com/office/drawing/2014/main" id="{0F99B6D3-28DD-4E91-808E-0A9D8950E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2331219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" name="Freeform 18">
                <a:extLst>
                  <a:ext uri="{FF2B5EF4-FFF2-40B4-BE49-F238E27FC236}">
                    <a16:creationId xmlns:a16="http://schemas.microsoft.com/office/drawing/2014/main" id="{550D5C59-96EE-4437-9C44-B45AA3D56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1842051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Freeform 19">
                <a:extLst>
                  <a:ext uri="{FF2B5EF4-FFF2-40B4-BE49-F238E27FC236}">
                    <a16:creationId xmlns:a16="http://schemas.microsoft.com/office/drawing/2014/main" id="{163804A0-E4BE-4601-AEB6-7EC3284F5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2300082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35">
              <a:extLst>
                <a:ext uri="{FF2B5EF4-FFF2-40B4-BE49-F238E27FC236}">
                  <a16:creationId xmlns:a16="http://schemas.microsoft.com/office/drawing/2014/main" id="{BBFED9B2-8B04-4E8F-B036-2BB7CCF95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49331" y="3859410"/>
              <a:ext cx="2336870" cy="1307583"/>
              <a:chOff x="4808051" y="4299121"/>
              <a:chExt cx="2369874" cy="1405200"/>
            </a:xfrm>
          </p:grpSpPr>
          <p:sp>
            <p:nvSpPr>
              <p:cNvPr id="14" name="Freeform 8">
                <a:extLst>
                  <a:ext uri="{FF2B5EF4-FFF2-40B4-BE49-F238E27FC236}">
                    <a16:creationId xmlns:a16="http://schemas.microsoft.com/office/drawing/2014/main" id="{7DA26508-A6A4-4F4C-AC60-E9459BF28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795540"/>
                <a:ext cx="1133349" cy="90878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id="{0FC13C28-081C-4595-9C9D-7D21EB3FA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299121"/>
                <a:ext cx="2369874" cy="961119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6" name="Freeform 10">
                <a:extLst>
                  <a:ext uri="{FF2B5EF4-FFF2-40B4-BE49-F238E27FC236}">
                    <a16:creationId xmlns:a16="http://schemas.microsoft.com/office/drawing/2014/main" id="{31980248-1ADA-45C6-923A-02F742326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4764813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</p:grpSp>
        <p:grpSp>
          <p:nvGrpSpPr>
            <p:cNvPr id="17" name="Group 39">
              <a:extLst>
                <a:ext uri="{FF2B5EF4-FFF2-40B4-BE49-F238E27FC236}">
                  <a16:creationId xmlns:a16="http://schemas.microsoft.com/office/drawing/2014/main" id="{DBAE3F99-4416-43BB-802B-06B8C3273C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39940" y="3145110"/>
              <a:ext cx="2335304" cy="1306106"/>
              <a:chOff x="4808051" y="5135743"/>
              <a:chExt cx="2369874" cy="1405200"/>
            </a:xfrm>
          </p:grpSpPr>
          <p:sp>
            <p:nvSpPr>
              <p:cNvPr id="18" name="Freeform 5">
                <a:extLst>
                  <a:ext uri="{FF2B5EF4-FFF2-40B4-BE49-F238E27FC236}">
                    <a16:creationId xmlns:a16="http://schemas.microsoft.com/office/drawing/2014/main" id="{86042750-61FD-40FA-B325-3248D0B0B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632723"/>
                <a:ext cx="1134109" cy="908220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D2485B1E-22DE-4313-87F3-58173AEAC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135743"/>
                <a:ext cx="2369874" cy="960617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Freeform 7">
                <a:extLst>
                  <a:ext uri="{FF2B5EF4-FFF2-40B4-BE49-F238E27FC236}">
                    <a16:creationId xmlns:a16="http://schemas.microsoft.com/office/drawing/2014/main" id="{6D372190-F03C-4E10-9BB3-D0799862D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2160" y="5600967"/>
                <a:ext cx="1235765" cy="939976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1" name="Group 31">
              <a:extLst>
                <a:ext uri="{FF2B5EF4-FFF2-40B4-BE49-F238E27FC236}">
                  <a16:creationId xmlns:a16="http://schemas.microsoft.com/office/drawing/2014/main" id="{AAF307FC-5513-426F-BB40-B722D6DF2E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78897" y="2438188"/>
              <a:ext cx="2336869" cy="1304631"/>
              <a:chOff x="4808051" y="3515295"/>
              <a:chExt cx="2369874" cy="1403847"/>
            </a:xfrm>
          </p:grpSpPr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74A81D7B-94A3-42C9-80AC-62D5D0110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010770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C157D7EE-659C-409B-A1E6-7D05687D7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3515295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0F6A3B05-53B7-4EA3-88B4-ED578C58E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400" y="3976396"/>
                <a:ext cx="1236525" cy="940133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384F39-BE7C-4DC7-9463-38206393DEC4}"/>
                </a:ext>
              </a:extLst>
            </p:cNvPr>
            <p:cNvGrpSpPr/>
            <p:nvPr/>
          </p:nvGrpSpPr>
          <p:grpSpPr>
            <a:xfrm>
              <a:off x="7668115" y="3549446"/>
              <a:ext cx="529043" cy="396000"/>
              <a:chOff x="7687796" y="3553060"/>
              <a:chExt cx="529043" cy="396000"/>
            </a:xfrm>
          </p:grpSpPr>
          <p:sp>
            <p:nvSpPr>
              <p:cNvPr id="26" name="Teardrop 25">
                <a:extLst>
                  <a:ext uri="{FF2B5EF4-FFF2-40B4-BE49-F238E27FC236}">
                    <a16:creationId xmlns:a16="http://schemas.microsoft.com/office/drawing/2014/main" id="{E668D9BC-775F-4484-A481-0A547E2A5D3E}"/>
                  </a:ext>
                </a:extLst>
              </p:cNvPr>
              <p:cNvSpPr/>
              <p:nvPr/>
            </p:nvSpPr>
            <p:spPr>
              <a:xfrm rot="7994273">
                <a:off x="7750851" y="3553060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>
                  <a:latin typeface="+mj-lt"/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C18C2F6-BC37-4856-9C97-AB28F5F35F30}"/>
                  </a:ext>
                </a:extLst>
              </p:cNvPr>
              <p:cNvSpPr/>
              <p:nvPr/>
            </p:nvSpPr>
            <p:spPr>
              <a:xfrm>
                <a:off x="7800745" y="3600615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CF68FA9-42C6-4204-B804-635DC098A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7796" y="3587891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id-ID" altLang="en-US" sz="1400" b="1" dirty="0">
                    <a:latin typeface="+mj-lt"/>
                  </a:rPr>
                  <a:t>2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3A0B2E9-CE29-4F7C-AFC9-679B8873B095}"/>
                </a:ext>
              </a:extLst>
            </p:cNvPr>
            <p:cNvGrpSpPr/>
            <p:nvPr/>
          </p:nvGrpSpPr>
          <p:grpSpPr>
            <a:xfrm>
              <a:off x="6694640" y="4272888"/>
              <a:ext cx="527478" cy="396000"/>
              <a:chOff x="6694640" y="4272888"/>
              <a:chExt cx="527478" cy="396000"/>
            </a:xfrm>
          </p:grpSpPr>
          <p:sp>
            <p:nvSpPr>
              <p:cNvPr id="29" name="Teardrop 28">
                <a:extLst>
                  <a:ext uri="{FF2B5EF4-FFF2-40B4-BE49-F238E27FC236}">
                    <a16:creationId xmlns:a16="http://schemas.microsoft.com/office/drawing/2014/main" id="{714DA6B9-3503-4743-B96D-C0387E3433EB}"/>
                  </a:ext>
                </a:extLst>
              </p:cNvPr>
              <p:cNvSpPr/>
              <p:nvPr/>
            </p:nvSpPr>
            <p:spPr>
              <a:xfrm rot="7994273">
                <a:off x="6757610" y="4272888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>
                  <a:latin typeface="+mj-lt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538BF2D-7205-429C-9920-69C767E77FD5}"/>
                  </a:ext>
                </a:extLst>
              </p:cNvPr>
              <p:cNvSpPr/>
              <p:nvPr/>
            </p:nvSpPr>
            <p:spPr>
              <a:xfrm>
                <a:off x="6807876" y="4320739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CCC179C-E666-4CBA-8225-E9AE8F63B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4640" y="4304252"/>
                <a:ext cx="5274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id-ID" altLang="en-US" sz="1400" b="1" dirty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F76D10B-6ACE-4638-AB7A-1EF3942918AD}"/>
                </a:ext>
              </a:extLst>
            </p:cNvPr>
            <p:cNvGrpSpPr/>
            <p:nvPr/>
          </p:nvGrpSpPr>
          <p:grpSpPr>
            <a:xfrm>
              <a:off x="8607357" y="2825895"/>
              <a:ext cx="529043" cy="396000"/>
              <a:chOff x="8505184" y="2844945"/>
              <a:chExt cx="529043" cy="396000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0767904-B09B-41EB-A4C9-DA5D7C8E09E8}"/>
                  </a:ext>
                </a:extLst>
              </p:cNvPr>
              <p:cNvSpPr/>
              <p:nvPr/>
            </p:nvSpPr>
            <p:spPr>
              <a:xfrm>
                <a:off x="8618133" y="2898296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736825B-C1D7-48B5-B010-D3116A534D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05184" y="2872872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ZA" altLang="en-US" sz="1400" b="1" dirty="0">
                    <a:latin typeface="+mj-lt"/>
                  </a:rPr>
                  <a:t>3</a:t>
                </a:r>
                <a:endParaRPr lang="id-ID" altLang="en-US" sz="1400" b="1" dirty="0">
                  <a:latin typeface="+mj-lt"/>
                </a:endParaRPr>
              </a:p>
            </p:txBody>
          </p:sp>
          <p:sp>
            <p:nvSpPr>
              <p:cNvPr id="68" name="Teardrop 67">
                <a:extLst>
                  <a:ext uri="{FF2B5EF4-FFF2-40B4-BE49-F238E27FC236}">
                    <a16:creationId xmlns:a16="http://schemas.microsoft.com/office/drawing/2014/main" id="{6A511322-FCB6-4287-85D1-8002AF8690E8}"/>
                  </a:ext>
                </a:extLst>
              </p:cNvPr>
              <p:cNvSpPr/>
              <p:nvPr/>
            </p:nvSpPr>
            <p:spPr>
              <a:xfrm rot="7994273">
                <a:off x="8570636" y="2844945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>
                  <a:latin typeface="+mj-lt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63545A-9938-4AE2-BE9F-9DD50FC1DC56}"/>
                </a:ext>
              </a:extLst>
            </p:cNvPr>
            <p:cNvGrpSpPr/>
            <p:nvPr/>
          </p:nvGrpSpPr>
          <p:grpSpPr>
            <a:xfrm>
              <a:off x="9564497" y="2076324"/>
              <a:ext cx="529043" cy="396000"/>
              <a:chOff x="9564497" y="2089024"/>
              <a:chExt cx="529043" cy="39600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6D2B501A-72D7-40B8-9802-DE6E8019ADB1}"/>
                  </a:ext>
                </a:extLst>
              </p:cNvPr>
              <p:cNvGrpSpPr/>
              <p:nvPr/>
            </p:nvGrpSpPr>
            <p:grpSpPr>
              <a:xfrm>
                <a:off x="9564497" y="2116951"/>
                <a:ext cx="529043" cy="309240"/>
                <a:chOff x="9564497" y="2116951"/>
                <a:chExt cx="529043" cy="309240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A1A0480E-9E12-4EA2-BCCF-0C55EF3201CC}"/>
                    </a:ext>
                  </a:extLst>
                </p:cNvPr>
                <p:cNvSpPr/>
                <p:nvPr/>
              </p:nvSpPr>
              <p:spPr>
                <a:xfrm>
                  <a:off x="9683796" y="2142375"/>
                  <a:ext cx="301007" cy="28381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j-lt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C5B3665F-4DAC-41AB-8260-BF53DC2396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64497" y="2116951"/>
                  <a:ext cx="529043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9pPr>
                </a:lstStyle>
                <a:p>
                  <a:pPr algn="ctr" eaLnBrk="1" hangingPunct="1"/>
                  <a:r>
                    <a:rPr lang="en-ZA" altLang="en-US" sz="1400" b="1" dirty="0">
                      <a:latin typeface="+mj-lt"/>
                    </a:rPr>
                    <a:t>4</a:t>
                  </a:r>
                  <a:endParaRPr lang="id-ID" altLang="en-US" sz="1400" b="1" dirty="0">
                    <a:latin typeface="+mj-lt"/>
                  </a:endParaRPr>
                </a:p>
              </p:txBody>
            </p:sp>
          </p:grpSp>
          <p:sp>
            <p:nvSpPr>
              <p:cNvPr id="71" name="Teardrop 70">
                <a:extLst>
                  <a:ext uri="{FF2B5EF4-FFF2-40B4-BE49-F238E27FC236}">
                    <a16:creationId xmlns:a16="http://schemas.microsoft.com/office/drawing/2014/main" id="{8FD8D4C2-2B0C-4395-B822-9A684D330211}"/>
                  </a:ext>
                </a:extLst>
              </p:cNvPr>
              <p:cNvSpPr/>
              <p:nvPr/>
            </p:nvSpPr>
            <p:spPr>
              <a:xfrm rot="7994273">
                <a:off x="9636299" y="2089024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945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goals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0EA2EF-94CF-4379-9597-80CF8E045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 a 3-5 minute teachable presentation covering content</a:t>
            </a:r>
          </a:p>
          <a:p>
            <a:pPr lvl="1"/>
            <a:r>
              <a:rPr lang="en-CA" dirty="0"/>
              <a:t>Creative </a:t>
            </a:r>
            <a:r>
              <a:rPr lang="en-CA" dirty="0" err="1"/>
              <a:t>ideass</a:t>
            </a:r>
            <a:r>
              <a:rPr lang="en-CA" dirty="0"/>
              <a:t> are more effective</a:t>
            </a:r>
          </a:p>
          <a:p>
            <a:pPr lvl="1"/>
            <a:r>
              <a:rPr lang="en-CA" dirty="0"/>
              <a:t>Should be dealing with HEALTHY vs UNHEALTHY</a:t>
            </a:r>
          </a:p>
          <a:p>
            <a:r>
              <a:rPr lang="en-CA" dirty="0"/>
              <a:t>Create a resource hand out (not required to print but digital is fine)</a:t>
            </a:r>
          </a:p>
          <a:p>
            <a:pPr lvl="1"/>
            <a:r>
              <a:rPr lang="en-CA" dirty="0"/>
              <a:t>Covers course content and highlights important material from textbook</a:t>
            </a:r>
          </a:p>
          <a:p>
            <a:r>
              <a:rPr lang="en-CA" dirty="0"/>
              <a:t>Practice Quiz (not from question bank) with Mark Scheme</a:t>
            </a: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6AE1-A6D1-4790-9FE4-2819BABA7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A81D8-D446-4078-B3CD-AFD7E30ED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Online Textbook – see website</a:t>
            </a:r>
          </a:p>
          <a:p>
            <a:r>
              <a:rPr lang="en-CA" dirty="0"/>
              <a:t>Digital Rubric Tools</a:t>
            </a:r>
          </a:p>
          <a:p>
            <a:pPr lvl="1"/>
            <a:r>
              <a:rPr lang="en-CA" dirty="0" err="1">
                <a:hlinkClick r:id="rId2"/>
              </a:rPr>
              <a:t>Rubistar</a:t>
            </a:r>
            <a:endParaRPr lang="en-CA" dirty="0"/>
          </a:p>
          <a:p>
            <a:pPr lvl="1"/>
            <a:r>
              <a:rPr lang="en-CA" dirty="0">
                <a:hlinkClick r:id="rId3"/>
              </a:rPr>
              <a:t>Rubric Builder</a:t>
            </a:r>
            <a:endParaRPr lang="en-CA" dirty="0"/>
          </a:p>
          <a:p>
            <a:pPr lvl="1"/>
            <a:r>
              <a:rPr lang="en-CA" dirty="0" err="1">
                <a:hlinkClick r:id="rId4"/>
              </a:rPr>
              <a:t>iRubric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93269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flection on Learning_SL_v6" id="{99E666E8-F50A-4517-9D7D-F53249680DD1}" vid="{B76D112C-0FAE-423E-AD28-392C54566B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D6F43F-4C69-4843-A937-9D003759F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DDD245-D6FC-4A3B-8DDB-348DE94B95C6}">
  <ds:schemaRefs>
    <ds:schemaRef ds:uri="http://purl.org/dc/elements/1.1/"/>
    <ds:schemaRef ds:uri="fb0879af-3eba-417a-a55a-ffe6dcd6ca77"/>
    <ds:schemaRef ds:uri="http://schemas.microsoft.com/office/2006/metadata/properties"/>
    <ds:schemaRef ds:uri="http://purl.org/dc/terms/"/>
    <ds:schemaRef ds:uri="http://schemas.microsoft.com/office/2006/documentManagement/types"/>
    <ds:schemaRef ds:uri="6dc4bcd6-49db-4c07-9060-8acfc67cef9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873FAD-10D7-4DE7-A029-14288C05F5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Reflection on learning </Template>
  <TotalTime>0</TotalTime>
  <Words>899</Words>
  <Application>Microsoft Office PowerPoint</Application>
  <PresentationFormat>Widescreen</PresentationFormat>
  <Paragraphs>97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Open Sans Light</vt:lpstr>
      <vt:lpstr>Segoe UI</vt:lpstr>
      <vt:lpstr>Trebuchet MS</vt:lpstr>
      <vt:lpstr>Berlin</vt:lpstr>
      <vt:lpstr>Making a Rubric</vt:lpstr>
      <vt:lpstr>Purpose</vt:lpstr>
      <vt:lpstr>What is a rubric?</vt:lpstr>
      <vt:lpstr>What is the process?</vt:lpstr>
      <vt:lpstr>Importance </vt:lpstr>
      <vt:lpstr>What are your next steps?</vt:lpstr>
      <vt:lpstr>Task goals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2018-10-29T14:30:30Z</dcterms:created>
  <dcterms:modified xsi:type="dcterms:W3CDTF">2018-10-29T14:49:38Z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