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8" r:id="rId2"/>
    <p:sldId id="259" r:id="rId3"/>
    <p:sldId id="260" r:id="rId4"/>
    <p:sldId id="261" r:id="rId5"/>
    <p:sldId id="262" r:id="rId6"/>
    <p:sldId id="282" r:id="rId7"/>
    <p:sldId id="281" r:id="rId8"/>
    <p:sldId id="263" r:id="rId9"/>
    <p:sldId id="264" r:id="rId10"/>
    <p:sldId id="265" r:id="rId11"/>
    <p:sldId id="266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3" r:id="rId25"/>
    <p:sldId id="285" r:id="rId26"/>
    <p:sldId id="284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EBDA6D-DC69-4DCE-BAF7-6763517D3376}" type="datetimeFigureOut">
              <a:rPr lang="en-US"/>
              <a:t>1/2/2017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977E94-A6AB-4E02-8E43-E89F9CF4757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42583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7F6C43-988E-4257-9A1C-C162EF036D58}" type="datetimeFigureOut">
              <a:rPr lang="en-US"/>
              <a:t>1/2/2017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D491D0-8E1B-49C7-849B-A28568D9449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6325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832533" y="1371600"/>
            <a:ext cx="9359467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832533" y="4462272"/>
            <a:ext cx="9359467" cy="1033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">
          <a:xfrm>
            <a:off x="3175199" y="1943842"/>
            <a:ext cx="8500062" cy="2387600"/>
          </a:xfrm>
        </p:spPr>
        <p:txBody>
          <a:bodyPr anchor="b"/>
          <a:lstStyle>
            <a:lvl1pPr algn="l">
              <a:lnSpc>
                <a:spcPct val="90000"/>
              </a:lnSpc>
              <a:defRPr sz="6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75199" y="4538659"/>
            <a:ext cx="8500062" cy="865321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CCFE9AC-F15C-4FA0-A6F1-298829FA691D}" type="datetimeFigureOut">
              <a:rPr lang="en-US" smtClean="0"/>
              <a:pPr/>
              <a:t>1/2/2017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D266BE7-899D-4075-917F-DBDE33B6B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5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1/2/2017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440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rot="5400000">
            <a:off x="8267671" y="3370131"/>
            <a:ext cx="6858000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 rot="5400000">
            <a:off x="7523375" y="2743540"/>
            <a:ext cx="6857433" cy="1371487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66348" y="462249"/>
            <a:ext cx="1370886" cy="571471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8199" y="462249"/>
            <a:ext cx="9693088" cy="571471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8199" y="6356350"/>
            <a:ext cx="1971947" cy="365125"/>
          </a:xfrm>
        </p:spPr>
        <p:txBody>
          <a:bodyPr/>
          <a:lstStyle/>
          <a:p>
            <a:fld id="{2CCFE9AC-F15C-4FA0-A6F1-298829FA691D}" type="datetimeFigureOut">
              <a:rPr lang="en-US"/>
              <a:t>1/2/2017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82374" y="6356350"/>
            <a:ext cx="5687786" cy="365125"/>
          </a:xfrm>
        </p:spPr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02389" y="6356350"/>
            <a:ext cx="1968898" cy="365125"/>
          </a:xfrm>
        </p:spPr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941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1/2/2017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133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502152" y="-20637"/>
            <a:ext cx="73152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3502152" y="4462272"/>
            <a:ext cx="7315200" cy="1719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3838015" y="658346"/>
            <a:ext cx="6597464" cy="3664417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5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38014" y="4589463"/>
            <a:ext cx="6597465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CCFE9AC-F15C-4FA0-A6F1-298829FA691D}" type="datetimeFigureOut">
              <a:rPr lang="en-US" smtClean="0"/>
              <a:pPr/>
              <a:t>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D266BE7-899D-4075-917F-DBDE33B6B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5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0160" y="2194560"/>
            <a:ext cx="4489704" cy="3986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5368" y="2194560"/>
            <a:ext cx="4493424" cy="3986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1/2/2017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104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1828456"/>
            <a:ext cx="4489704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80160" y="2743194"/>
            <a:ext cx="4489704" cy="343376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9088" y="1828456"/>
            <a:ext cx="4489704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9088" y="2743194"/>
            <a:ext cx="4489704" cy="343376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1/2/2017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128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1/2/2017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161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1/2/2017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3029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2"/>
          <p:cNvSpPr>
            <a:spLocks noGrp="1"/>
          </p:cNvSpPr>
          <p:nvPr>
            <p:ph type="body" sz="half" idx="2"/>
          </p:nvPr>
        </p:nvSpPr>
        <p:spPr>
          <a:xfrm>
            <a:off x="1291818" y="2465294"/>
            <a:ext cx="3834874" cy="3711669"/>
          </a:xfrm>
        </p:spPr>
        <p:txBody>
          <a:bodyPr>
            <a:normAutofit/>
          </a:bodyPr>
          <a:lstStyle>
            <a:lvl1pPr marL="0" indent="0">
              <a:spcBef>
                <a:spcPts val="150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>
          <a:xfrm>
            <a:off x="5518897" y="2465294"/>
            <a:ext cx="5174504" cy="371166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1/2/2017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474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1819" y="2465293"/>
            <a:ext cx="3834874" cy="3711669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518896" y="1828456"/>
            <a:ext cx="5389895" cy="5029544"/>
          </a:xfrm>
        </p:spPr>
        <p:txBody>
          <a:bodyPr tIns="13716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1/2/2017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6136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47472"/>
            <a:ext cx="12188952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457200"/>
            <a:ext cx="12188952" cy="137125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280160" y="466343"/>
            <a:ext cx="9628632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2190749"/>
            <a:ext cx="9628632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80160" y="6356350"/>
            <a:ext cx="1971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fld id="{2CCFE9AC-F15C-4FA0-A6F1-298829FA691D}" type="datetimeFigureOut">
              <a:rPr lang="en-US" smtClean="0"/>
              <a:pPr/>
              <a:t>1/2/2017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52107" y="6356350"/>
            <a:ext cx="56877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39894" y="6356350"/>
            <a:ext cx="1968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</a:defRPr>
            </a:lvl1pPr>
          </a:lstStyle>
          <a:p>
            <a:fld id="{BD266BE7-899D-4075-917F-DBDE33B6B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9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Topic Review 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Cells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269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Question 4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200" b="1" dirty="0"/>
              <a:t>Outline differentiation of cells in a multicellular organism.</a:t>
            </a:r>
            <a:r>
              <a:rPr lang="en-CA" sz="3200" dirty="0"/>
              <a:t> </a:t>
            </a:r>
            <a:r>
              <a:rPr lang="en-CA" sz="3200" i="1" dirty="0"/>
              <a:t>4 marks</a:t>
            </a:r>
            <a:endParaRPr lang="en-CA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1383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Question 4  - Answers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differentiation is development in different/specific ways</a:t>
            </a:r>
          </a:p>
          <a:p>
            <a:r>
              <a:rPr lang="en-CA" dirty="0"/>
              <a:t>cells carry out specialized functions/become specialized</a:t>
            </a:r>
          </a:p>
          <a:p>
            <a:r>
              <a:rPr lang="en-CA" dirty="0"/>
              <a:t>example of a differentiated cell in a </a:t>
            </a:r>
            <a:r>
              <a:rPr lang="en-CA" dirty="0" err="1"/>
              <a:t>multicelluar</a:t>
            </a:r>
            <a:r>
              <a:rPr lang="en-CA" dirty="0"/>
              <a:t> organism</a:t>
            </a:r>
          </a:p>
          <a:p>
            <a:r>
              <a:rPr lang="en-CA" dirty="0"/>
              <a:t>cells have all genes/could develop in any way</a:t>
            </a:r>
          </a:p>
          <a:p>
            <a:r>
              <a:rPr lang="en-CA" dirty="0"/>
              <a:t>some genes are switched on/expressed but not others</a:t>
            </a:r>
          </a:p>
          <a:p>
            <a:r>
              <a:rPr lang="en-CA" dirty="0"/>
              <a:t>position/hormones/cell-to-cell signals/chemicals determine how a cell develops</a:t>
            </a:r>
          </a:p>
          <a:p>
            <a:r>
              <a:rPr lang="en-CA" dirty="0"/>
              <a:t>a group of differentiated cells is a tissue</a:t>
            </a:r>
          </a:p>
          <a:p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1572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Question 5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200" b="1" dirty="0"/>
              <a:t>Describe the importance of stem cells in differentiation.</a:t>
            </a:r>
            <a:r>
              <a:rPr lang="en-CA" sz="3200" dirty="0"/>
              <a:t> </a:t>
            </a:r>
            <a:r>
              <a:rPr lang="en-CA" sz="3200" i="1" dirty="0"/>
              <a:t>3 marks</a:t>
            </a:r>
            <a:endParaRPr lang="en-CA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752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Question 5 - Answers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stem cells are undifferentiated cells;</a:t>
            </a:r>
          </a:p>
          <a:p>
            <a:r>
              <a:rPr lang="en-CA" dirty="0"/>
              <a:t>embryo cells are stem cells;</a:t>
            </a:r>
          </a:p>
          <a:p>
            <a:r>
              <a:rPr lang="en-CA" dirty="0"/>
              <a:t>stem cells can differentiate in many/all ways / are pluripotent/totipotent;</a:t>
            </a:r>
          </a:p>
          <a:p>
            <a:r>
              <a:rPr lang="en-CA" dirty="0"/>
              <a:t>differentiation involves expressing some genes but not others;</a:t>
            </a:r>
          </a:p>
          <a:p>
            <a:r>
              <a:rPr lang="en-CA" dirty="0"/>
              <a:t>stem cells can be used to repair/replace tissues/heal wounds;</a:t>
            </a:r>
          </a:p>
          <a:p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463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Question 6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200" b="1" dirty="0"/>
              <a:t>Draw a labelled diagram to show the ultrastructure of Escherichia coli.</a:t>
            </a:r>
            <a:r>
              <a:rPr lang="en-CA" sz="3200" dirty="0"/>
              <a:t> </a:t>
            </a:r>
            <a:r>
              <a:rPr lang="en-CA" sz="3200" i="1" dirty="0"/>
              <a:t>6 marks</a:t>
            </a:r>
            <a:endParaRPr lang="en-CA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853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Question 6 - Answers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CA" i="1" dirty="0"/>
              <a:t>Award 1 for each structure clearly drawn and correctly labelled.</a:t>
            </a:r>
            <a:endParaRPr lang="en-CA" dirty="0"/>
          </a:p>
          <a:p>
            <a:r>
              <a:rPr lang="en-CA" dirty="0"/>
              <a:t>cell wall – with some thickness;</a:t>
            </a:r>
          </a:p>
          <a:p>
            <a:r>
              <a:rPr lang="en-CA" dirty="0"/>
              <a:t>plasma membrane – shown as single line or very thin;</a:t>
            </a:r>
          </a:p>
          <a:p>
            <a:r>
              <a:rPr lang="en-CA" dirty="0"/>
              <a:t>cytoplasm;</a:t>
            </a:r>
          </a:p>
          <a:p>
            <a:r>
              <a:rPr lang="en-CA" dirty="0"/>
              <a:t>pilus/pili – shown as single lines;</a:t>
            </a:r>
          </a:p>
          <a:p>
            <a:r>
              <a:rPr lang="en-CA" dirty="0"/>
              <a:t>flagellum/flagella – shown as thicker and longer structures than pili and embedded in cell wall;</a:t>
            </a:r>
          </a:p>
          <a:p>
            <a:r>
              <a:rPr lang="en-CA" dirty="0"/>
              <a:t>70S ribosomes;</a:t>
            </a:r>
          </a:p>
          <a:p>
            <a:r>
              <a:rPr lang="en-CA" dirty="0"/>
              <a:t>nucleoid / naked DNA;</a:t>
            </a:r>
          </a:p>
          <a:p>
            <a:r>
              <a:rPr lang="en-CA" dirty="0"/>
              <a:t>approximate width 0.5 </a:t>
            </a:r>
            <a:r>
              <a:rPr lang="en-CA" dirty="0" err="1"/>
              <a:t>μm</a:t>
            </a:r>
            <a:r>
              <a:rPr lang="en-CA" dirty="0"/>
              <a:t> / approximate length 2.0 </a:t>
            </a:r>
            <a:r>
              <a:rPr lang="en-CA" dirty="0" err="1"/>
              <a:t>μm</a:t>
            </a:r>
            <a:r>
              <a:rPr lang="en-CA" dirty="0"/>
              <a:t>;</a:t>
            </a:r>
          </a:p>
          <a:p>
            <a:r>
              <a:rPr lang="en-CA" i="1" dirty="0"/>
              <a:t>Award 4 max if the bacterium drawn does not have the shape of a </a:t>
            </a:r>
            <a:r>
              <a:rPr lang="en-CA" i="1" dirty="0" err="1"/>
              <a:t>bacillum</a:t>
            </a:r>
            <a:r>
              <a:rPr lang="en-CA" i="1" dirty="0"/>
              <a:t> (rounded-corner rectangle with length approximately twice its width).</a:t>
            </a:r>
            <a:r>
              <a:rPr lang="en-CA" dirty="0"/>
              <a:t> </a:t>
            </a:r>
            <a:r>
              <a:rPr lang="en-CA" i="1" dirty="0"/>
              <a:t>Award 4 max if any eukaryotic structures included.</a:t>
            </a:r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1711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Question 7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200" b="1" dirty="0"/>
              <a:t>Draw a labelled diagram to show the organelles which are found in the cytoplasm of plant cells.</a:t>
            </a:r>
            <a:r>
              <a:rPr lang="en-CA" sz="3200" dirty="0"/>
              <a:t> </a:t>
            </a:r>
            <a:r>
              <a:rPr lang="en-CA" sz="3200" i="1" dirty="0"/>
              <a:t>6 marks</a:t>
            </a:r>
            <a:endParaRPr lang="en-CA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9520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Question 7 -Answers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CA" i="1" dirty="0"/>
              <a:t>Award 1 mark for each of the following structures accurately drawn and labelled</a:t>
            </a:r>
            <a:endParaRPr lang="en-CA" dirty="0"/>
          </a:p>
          <a:p>
            <a:r>
              <a:rPr lang="en-CA" dirty="0"/>
              <a:t>rough endoplasmic reticulum</a:t>
            </a:r>
          </a:p>
          <a:p>
            <a:r>
              <a:rPr lang="en-CA" dirty="0"/>
              <a:t>free ribosomes</a:t>
            </a:r>
          </a:p>
          <a:p>
            <a:r>
              <a:rPr lang="en-CA" dirty="0"/>
              <a:t>Golgi apparatus</a:t>
            </a:r>
          </a:p>
          <a:p>
            <a:r>
              <a:rPr lang="en-CA" dirty="0"/>
              <a:t>mitochondrion</a:t>
            </a:r>
          </a:p>
          <a:p>
            <a:r>
              <a:rPr lang="en-CA" dirty="0"/>
              <a:t>chloroplast</a:t>
            </a:r>
          </a:p>
          <a:p>
            <a:r>
              <a:rPr lang="en-CA" dirty="0"/>
              <a:t>vacuole</a:t>
            </a:r>
          </a:p>
          <a:p>
            <a:r>
              <a:rPr lang="en-CA" dirty="0"/>
              <a:t>nucleus</a:t>
            </a:r>
          </a:p>
          <a:p>
            <a:r>
              <a:rPr lang="en-CA" dirty="0"/>
              <a:t>lysosome</a:t>
            </a:r>
          </a:p>
          <a:p>
            <a:r>
              <a:rPr lang="en-CA" dirty="0"/>
              <a:t>smooth endoplasmic reticulum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921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Question 8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200" b="1" dirty="0"/>
              <a:t> State one function of each of the following organelles: lysosome, Golgi apparatus, rough endoplasmic reticulum, nucleus, mitochondrion.</a:t>
            </a:r>
            <a:r>
              <a:rPr lang="en-CA" sz="3200" dirty="0"/>
              <a:t> </a:t>
            </a:r>
            <a:r>
              <a:rPr lang="en-CA" sz="3200" i="1" dirty="0"/>
              <a:t>5 marks</a:t>
            </a:r>
            <a:endParaRPr lang="en-CA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4886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Question 8 - Answers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i="1" dirty="0"/>
              <a:t>lysosome</a:t>
            </a:r>
            <a:r>
              <a:rPr lang="en-CA" dirty="0"/>
              <a:t>: hydrolysis/digestion/break down of materials (macromolecules)</a:t>
            </a:r>
          </a:p>
          <a:p>
            <a:r>
              <a:rPr lang="en-CA" i="1" dirty="0"/>
              <a:t>Golgi apparatus</a:t>
            </a:r>
            <a:r>
              <a:rPr lang="en-CA" dirty="0"/>
              <a:t>: synthesis/sorting/transporting/secretion of cell products</a:t>
            </a:r>
          </a:p>
          <a:p>
            <a:r>
              <a:rPr lang="en-CA" i="1" dirty="0"/>
              <a:t>rough endoplasmic reticulum</a:t>
            </a:r>
            <a:r>
              <a:rPr lang="en-CA" dirty="0"/>
              <a:t>: site of synthesis of proteins (to be secreted)/ intracellular transport of polypeptides to Golgi apparatus</a:t>
            </a:r>
          </a:p>
          <a:p>
            <a:r>
              <a:rPr lang="en-CA" i="1" dirty="0"/>
              <a:t>nucleus</a:t>
            </a:r>
            <a:r>
              <a:rPr lang="en-CA" dirty="0"/>
              <a:t>: controls cells activities/mitosis/replication of DNA/transcription of DNA (to RNA)/directs protein synthesis</a:t>
            </a:r>
          </a:p>
          <a:p>
            <a:r>
              <a:rPr lang="en-CA" i="1" dirty="0"/>
              <a:t>mitochondrion</a:t>
            </a:r>
            <a:r>
              <a:rPr lang="en-CA" dirty="0"/>
              <a:t>: (aerobic) respiration/generates ATP</a:t>
            </a:r>
          </a:p>
          <a:p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7350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Question 1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200" b="1" dirty="0"/>
              <a:t>Discuss possible exceptions to cell theory.</a:t>
            </a:r>
            <a:r>
              <a:rPr lang="en-CA" sz="3200" dirty="0"/>
              <a:t> </a:t>
            </a:r>
            <a:r>
              <a:rPr lang="en-CA" sz="3200" i="1" dirty="0"/>
              <a:t>4 marks</a:t>
            </a:r>
            <a:endParaRPr lang="en-CA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3163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Question 9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200" b="1" dirty="0"/>
              <a:t> Draw a labelled diagram showing the ultra-structure of a liver cell.</a:t>
            </a:r>
            <a:r>
              <a:rPr lang="en-CA" sz="3200" dirty="0"/>
              <a:t> </a:t>
            </a:r>
            <a:r>
              <a:rPr lang="en-CA" sz="3200" i="1" dirty="0"/>
              <a:t>4 marks</a:t>
            </a:r>
            <a:endParaRPr lang="en-CA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118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Question 9 - Answers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CA" i="1" dirty="0"/>
              <a:t>Award 1 for each structure clearly drawn and correctly labelled. Whole cells not necessary.</a:t>
            </a:r>
            <a:endParaRPr lang="en-CA" dirty="0"/>
          </a:p>
          <a:p>
            <a:r>
              <a:rPr lang="en-CA" dirty="0"/>
              <a:t>(plasma) membrane – single line surrounding cytoplasm;</a:t>
            </a:r>
          </a:p>
          <a:p>
            <a:r>
              <a:rPr lang="en-CA" dirty="0"/>
              <a:t>nucleus – with a double membrane and pore(s) shown;</a:t>
            </a:r>
          </a:p>
          <a:p>
            <a:r>
              <a:rPr lang="en-CA" dirty="0"/>
              <a:t>mitochondria(ion) – with a double membrane, the inner one folded into internal</a:t>
            </a:r>
          </a:p>
          <a:p>
            <a:r>
              <a:rPr lang="en-CA" dirty="0"/>
              <a:t>projections, shown no larger than half the nucleus;</a:t>
            </a:r>
          </a:p>
          <a:p>
            <a:r>
              <a:rPr lang="en-CA" dirty="0"/>
              <a:t>rough endoplasmic reticulum – multi-folded membrane with dots/small circles on surface;</a:t>
            </a:r>
          </a:p>
          <a:p>
            <a:r>
              <a:rPr lang="en-CA" dirty="0"/>
              <a:t>Golgi apparatus – shown as a series of enclosed sacs with evidence of vesicle formation;</a:t>
            </a:r>
          </a:p>
          <a:p>
            <a:r>
              <a:rPr lang="en-CA" dirty="0"/>
              <a:t>ribosomes – dots/small circles in cytoplasm/ribosomes on </a:t>
            </a:r>
            <a:r>
              <a:rPr lang="en-CA" dirty="0" err="1"/>
              <a:t>rER</a:t>
            </a:r>
            <a:r>
              <a:rPr lang="en-CA" dirty="0"/>
              <a:t>;</a:t>
            </a:r>
          </a:p>
          <a:p>
            <a:r>
              <a:rPr lang="en-CA" dirty="0"/>
              <a:t>lysosome;</a:t>
            </a:r>
          </a:p>
          <a:p>
            <a:r>
              <a:rPr lang="en-CA" i="1" dirty="0"/>
              <a:t>Award 0 if plant cell is drawn. Award 2 max if any plant cell structure (e.g. cell wall) is present.</a:t>
            </a:r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2729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Question 10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200" b="1" dirty="0"/>
              <a:t>Distinguish between the structure of plant and animal cells.</a:t>
            </a:r>
            <a:r>
              <a:rPr lang="en-CA" sz="3200" dirty="0"/>
              <a:t> </a:t>
            </a:r>
            <a:r>
              <a:rPr lang="en-CA" sz="3200" i="1" dirty="0"/>
              <a:t>6 marks</a:t>
            </a:r>
            <a:endParaRPr lang="en-CA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8089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i="1" dirty="0"/>
              <a:t>Award 1 mark per difference</a:t>
            </a:r>
            <a:r>
              <a:rPr lang="en-CA" dirty="0"/>
              <a:t> </a:t>
            </a:r>
            <a:r>
              <a:rPr lang="en-CA" i="1" dirty="0"/>
              <a:t>plant cells</a:t>
            </a:r>
            <a:endParaRPr lang="en-CA" dirty="0"/>
          </a:p>
          <a:p>
            <a:r>
              <a:rPr lang="en-CA" dirty="0"/>
              <a:t>have cell walls, animals do not</a:t>
            </a:r>
          </a:p>
          <a:p>
            <a:r>
              <a:rPr lang="en-CA" dirty="0"/>
              <a:t>have plastids/ chloroplasts, animals do not</a:t>
            </a:r>
          </a:p>
          <a:p>
            <a:r>
              <a:rPr lang="en-CA" dirty="0"/>
              <a:t>have a large central vacuole, animals do not</a:t>
            </a:r>
          </a:p>
          <a:p>
            <a:r>
              <a:rPr lang="en-CA" dirty="0"/>
              <a:t>store starch, animal cells store glycogen</a:t>
            </a:r>
          </a:p>
          <a:p>
            <a:r>
              <a:rPr lang="en-CA" dirty="0"/>
              <a:t>have </a:t>
            </a:r>
            <a:r>
              <a:rPr lang="en-CA" dirty="0" err="1"/>
              <a:t>plasmodesmata</a:t>
            </a:r>
            <a:r>
              <a:rPr lang="en-CA" dirty="0"/>
              <a:t>, animal cells do not</a:t>
            </a:r>
          </a:p>
          <a:p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808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Question 10 - Answers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i="1" dirty="0"/>
              <a:t>animal cells</a:t>
            </a:r>
            <a:endParaRPr lang="en-CA" dirty="0"/>
          </a:p>
          <a:p>
            <a:r>
              <a:rPr lang="en-CA" dirty="0"/>
              <a:t>have centrioles, plant cells do not</a:t>
            </a:r>
          </a:p>
          <a:p>
            <a:r>
              <a:rPr lang="en-CA" dirty="0"/>
              <a:t>have cholesterol in the cell membrane, plant cells do not</a:t>
            </a:r>
          </a:p>
          <a:p>
            <a:r>
              <a:rPr lang="en-CA" dirty="0"/>
              <a:t>plant cells are generally have a fixed shape/ more regular whereas animal cells are more rounded</a:t>
            </a:r>
          </a:p>
          <a:p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7907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Question 11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200" b="1" dirty="0"/>
              <a:t>Using a table, compare the structures of prokaryotic and eukaryotic cells.</a:t>
            </a:r>
            <a:r>
              <a:rPr lang="en-CA" sz="3200" dirty="0"/>
              <a:t> </a:t>
            </a:r>
            <a:r>
              <a:rPr lang="en-CA" sz="3200" i="1" dirty="0"/>
              <a:t>5 marks</a:t>
            </a:r>
            <a:endParaRPr lang="en-CA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9248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Question 11 - Answers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CA" i="1" dirty="0"/>
              <a:t>P: prokaryotic cells</a:t>
            </a:r>
            <a:r>
              <a:rPr lang="en-CA" dirty="0"/>
              <a:t>; </a:t>
            </a:r>
            <a:r>
              <a:rPr lang="en-CA" i="1" dirty="0"/>
              <a:t>E: eukaryotic cells</a:t>
            </a:r>
            <a:endParaRPr lang="en-CA" dirty="0"/>
          </a:p>
          <a:p>
            <a:r>
              <a:rPr lang="en-CA" dirty="0"/>
              <a:t>DNA: P: naked/loop of DNA; E: associated with protein/histones/nucleosomes/DNA in chromosomes</a:t>
            </a:r>
          </a:p>
          <a:p>
            <a:r>
              <a:rPr lang="en-CA" dirty="0"/>
              <a:t>location of DNA: P: in cytoplasm/</a:t>
            </a:r>
            <a:r>
              <a:rPr lang="en-CA" dirty="0" err="1"/>
              <a:t>nuceloid</a:t>
            </a:r>
            <a:r>
              <a:rPr lang="en-CA" dirty="0"/>
              <a:t>/no nucleus; E: within a nucleus/nuclear membrane</a:t>
            </a:r>
          </a:p>
          <a:p>
            <a:r>
              <a:rPr lang="en-CA" dirty="0"/>
              <a:t>membrane bound organelles: P: none; E: present</a:t>
            </a:r>
          </a:p>
          <a:p>
            <a:r>
              <a:rPr lang="en-CA" dirty="0"/>
              <a:t>ribosomes: P: 70S ; E: 80S</a:t>
            </a:r>
          </a:p>
          <a:p>
            <a:r>
              <a:rPr lang="en-CA" dirty="0"/>
              <a:t>plasma membrane: P &amp; E: same structure within both groups</a:t>
            </a:r>
          </a:p>
          <a:p>
            <a:r>
              <a:rPr lang="en-CA" dirty="0"/>
              <a:t>cell wall: P: peptidoglycan/not cellulose/not chitin; E: </a:t>
            </a:r>
            <a:r>
              <a:rPr lang="en-CA" dirty="0" err="1"/>
              <a:t>cellusose</a:t>
            </a:r>
            <a:r>
              <a:rPr lang="en-CA" dirty="0"/>
              <a:t>/chitin/not peptidoglycan</a:t>
            </a:r>
          </a:p>
          <a:p>
            <a:r>
              <a:rPr lang="en-CA" dirty="0"/>
              <a:t>respiratory structures: P: no mitochondria; E: mitochondria</a:t>
            </a:r>
          </a:p>
          <a:p>
            <a:r>
              <a:rPr lang="en-CA" dirty="0"/>
              <a:t>pili: P: pili present E: pili absent;</a:t>
            </a:r>
          </a:p>
          <a:p>
            <a:r>
              <a:rPr lang="en-CA" dirty="0"/>
              <a:t>plasmids: P: plasmids (sometimes) present E:plasmids absent;</a:t>
            </a:r>
          </a:p>
          <a:p>
            <a:r>
              <a:rPr lang="en-CA" dirty="0"/>
              <a:t>flagella: P: flagella solid E: flagella flexible/membrane-bound;</a:t>
            </a:r>
          </a:p>
          <a:p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2927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Question 1 </a:t>
            </a:r>
            <a:r>
              <a:rPr lang="en-CA" dirty="0"/>
              <a:t>-</a:t>
            </a:r>
            <a:r>
              <a:rPr lang="en-CA" dirty="0" smtClean="0"/>
              <a:t> Answers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/>
              <a:t>skeletal muscle fibers are larger/have many nuclei/are not typical cells</a:t>
            </a:r>
          </a:p>
          <a:p>
            <a:r>
              <a:rPr lang="en-CA" dirty="0"/>
              <a:t>fungal hyphae are (sometimes) not divided up into individual cells</a:t>
            </a:r>
          </a:p>
          <a:p>
            <a:r>
              <a:rPr lang="en-CA" dirty="0"/>
              <a:t>unicellular organisms can be considered acellular</a:t>
            </a:r>
          </a:p>
          <a:p>
            <a:r>
              <a:rPr lang="en-CA" dirty="0"/>
              <a:t>because they are larger than a typical cell/carry out all functions of life</a:t>
            </a:r>
          </a:p>
          <a:p>
            <a:r>
              <a:rPr lang="en-CA" dirty="0"/>
              <a:t>some tissues/organs contain large amounts of extracellular material</a:t>
            </a:r>
          </a:p>
          <a:p>
            <a:r>
              <a:rPr lang="en-CA" i="1" dirty="0"/>
              <a:t>e.g.</a:t>
            </a:r>
            <a:r>
              <a:rPr lang="en-CA" dirty="0"/>
              <a:t> vitreous humor of eye/ mineral deposits in bone/ xylem in trees/other example</a:t>
            </a:r>
          </a:p>
          <a:p>
            <a:r>
              <a:rPr lang="en-CA" dirty="0"/>
              <a:t>statement of cell theory/all living things/most tissues are composed entirely of true cells</a:t>
            </a:r>
          </a:p>
          <a:p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10957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Question 2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200" b="1" dirty="0"/>
              <a:t>Eukaryotic cells have intracellular and extracellular components. State the functions of one named extracellular component.</a:t>
            </a:r>
            <a:r>
              <a:rPr lang="en-CA" sz="3200" dirty="0"/>
              <a:t> </a:t>
            </a:r>
            <a:r>
              <a:rPr lang="en-CA" sz="3200" i="1" dirty="0"/>
              <a:t>4 marks</a:t>
            </a:r>
            <a:endParaRPr lang="en-CA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1814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Question 2 </a:t>
            </a:r>
            <a:r>
              <a:rPr lang="en-CA" dirty="0" smtClean="0"/>
              <a:t>- Answers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i="1" dirty="0"/>
              <a:t>name of component: 1 max</a:t>
            </a:r>
            <a:endParaRPr lang="en-CA" dirty="0"/>
          </a:p>
          <a:p>
            <a:r>
              <a:rPr lang="en-CA" dirty="0"/>
              <a:t>e.g. plant cell wall/cellulose/interstitial</a:t>
            </a:r>
          </a:p>
          <a:p>
            <a:r>
              <a:rPr lang="en-CA" dirty="0"/>
              <a:t>matrix/basement membrane/glycoprotein/bone matrix;</a:t>
            </a:r>
          </a:p>
          <a:p>
            <a:r>
              <a:rPr lang="en-CA" i="1" dirty="0"/>
              <a:t>functions: 3 max</a:t>
            </a:r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9773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Question 2 - Answers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i="1" dirty="0"/>
              <a:t>EITHER</a:t>
            </a:r>
            <a:endParaRPr lang="en-CA" dirty="0"/>
          </a:p>
          <a:p>
            <a:r>
              <a:rPr lang="en-CA" dirty="0"/>
              <a:t>e.g. (plant cell wall) strengthens/supports the cell/plant (against gravity);</a:t>
            </a:r>
          </a:p>
          <a:p>
            <a:r>
              <a:rPr lang="en-CA" dirty="0"/>
              <a:t>prevents the entry of pathogens;</a:t>
            </a:r>
          </a:p>
          <a:p>
            <a:r>
              <a:rPr lang="en-CA" dirty="0"/>
              <a:t>maintains the shape of plant cells;</a:t>
            </a:r>
          </a:p>
          <a:p>
            <a:r>
              <a:rPr lang="en-CA" dirty="0"/>
              <a:t>allows turgor pressure/high pressure to develop inside the cell;</a:t>
            </a:r>
          </a:p>
          <a:p>
            <a:r>
              <a:rPr lang="en-CA" dirty="0"/>
              <a:t>prevents excessive entry of water to the cell;</a:t>
            </a:r>
          </a:p>
          <a:p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7976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Question 2 - Answers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helps cells to stick together/adhere;</a:t>
            </a:r>
          </a:p>
          <a:p>
            <a:r>
              <a:rPr lang="en-CA" dirty="0"/>
              <a:t>needed to hold cells/tissues together / example of cells/tissues holding together;</a:t>
            </a:r>
          </a:p>
          <a:p>
            <a:r>
              <a:rPr lang="en-CA" dirty="0"/>
              <a:t>forms interstitial matrix / forms basement membrane to support single layers of cells;</a:t>
            </a:r>
          </a:p>
          <a:p>
            <a:r>
              <a:rPr lang="en-CA" dirty="0"/>
              <a:t>e.g. around a blood capillary;</a:t>
            </a:r>
          </a:p>
          <a:p>
            <a:r>
              <a:rPr lang="en-CA" dirty="0"/>
              <a:t>forms (part of the) filtration membrane in the glomerulus;</a:t>
            </a:r>
          </a:p>
          <a:p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468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Question 3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200" b="1" dirty="0"/>
              <a:t>Explain how the surface are to volume ratio influences cell sizes.</a:t>
            </a:r>
            <a:r>
              <a:rPr lang="en-CA" sz="3200" dirty="0"/>
              <a:t> </a:t>
            </a:r>
            <a:r>
              <a:rPr lang="en-CA" sz="3200" i="1" dirty="0"/>
              <a:t>3 marks</a:t>
            </a:r>
            <a:endParaRPr lang="en-CA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9540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Question 3 - Answers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small cells have larger ratio (than larger cells)/ratio decreases as size increases</a:t>
            </a:r>
          </a:p>
          <a:p>
            <a:r>
              <a:rPr lang="en-CA" dirty="0"/>
              <a:t>surface area/membrane must be large enough to absorb nutrients/oxygen/substances needed</a:t>
            </a:r>
          </a:p>
          <a:p>
            <a:r>
              <a:rPr lang="en-CA" dirty="0"/>
              <a:t>surface area/membrane must be large enough to excrete/pass out waste products</a:t>
            </a:r>
          </a:p>
          <a:p>
            <a:r>
              <a:rPr lang="en-CA" dirty="0"/>
              <a:t>need for materials is determined by (cell) volume</a:t>
            </a:r>
          </a:p>
          <a:p>
            <a:r>
              <a:rPr lang="en-CA" dirty="0"/>
              <a:t>cell size is limited (by SA/Volume ratio)/cells divide when they reach a certain size</a:t>
            </a:r>
          </a:p>
          <a:p>
            <a:r>
              <a:rPr lang="en-CA" dirty="0"/>
              <a:t>reference to diffusion across/through membrane/surface area</a:t>
            </a:r>
          </a:p>
          <a:p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0660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Educational subjects 16x9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001127.potx" id="{6B18C398-4F76-4BDC-B8A4-D02A96E0AA82}" vid="{FBF1AC64-E511-41D2-AA23-0E693E79CD77}"/>
    </a:ext>
  </a:extLst>
</a:theme>
</file>

<file path=ppt/theme/theme2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Educational subjects presentation, chalkboard illustrations design (widescreen)</Template>
  <TotalTime>26</TotalTime>
  <Words>873</Words>
  <Application>Microsoft Office PowerPoint</Application>
  <PresentationFormat>Widescreen</PresentationFormat>
  <Paragraphs>133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Calibri</vt:lpstr>
      <vt:lpstr>Wingdings</vt:lpstr>
      <vt:lpstr>Educational subjects 16x9</vt:lpstr>
      <vt:lpstr>Topic Review 1</vt:lpstr>
      <vt:lpstr>Question 1</vt:lpstr>
      <vt:lpstr>Question 1 - Answers</vt:lpstr>
      <vt:lpstr>Question 2 </vt:lpstr>
      <vt:lpstr>Question 2 - Answers</vt:lpstr>
      <vt:lpstr>Question 2 - Answers</vt:lpstr>
      <vt:lpstr>Question 2 - Answers</vt:lpstr>
      <vt:lpstr>Question 3 </vt:lpstr>
      <vt:lpstr>Question 3 - Answers</vt:lpstr>
      <vt:lpstr>Question 4 </vt:lpstr>
      <vt:lpstr>Question 4  - Answers</vt:lpstr>
      <vt:lpstr>Question 5</vt:lpstr>
      <vt:lpstr>Question 5 - Answers</vt:lpstr>
      <vt:lpstr>Question 6 </vt:lpstr>
      <vt:lpstr>Question 6 - Answers</vt:lpstr>
      <vt:lpstr>Question 7 </vt:lpstr>
      <vt:lpstr>Question 7 -Answers</vt:lpstr>
      <vt:lpstr>Question 8 </vt:lpstr>
      <vt:lpstr>Question 8 - Answers</vt:lpstr>
      <vt:lpstr>Question 9 </vt:lpstr>
      <vt:lpstr>Question 9 - Answers</vt:lpstr>
      <vt:lpstr>Question 10</vt:lpstr>
      <vt:lpstr>PowerPoint Presentation</vt:lpstr>
      <vt:lpstr>Question 10 - Answers</vt:lpstr>
      <vt:lpstr>Question 11 </vt:lpstr>
      <vt:lpstr>Question 11 - Answers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 Review 1</dc:title>
  <dc:creator>Joseph Christie</dc:creator>
  <cp:lastModifiedBy>Joseph Christie</cp:lastModifiedBy>
  <cp:revision>4</cp:revision>
  <dcterms:created xsi:type="dcterms:W3CDTF">2017-01-02T03:50:53Z</dcterms:created>
  <dcterms:modified xsi:type="dcterms:W3CDTF">2017-01-02T10:40:23Z</dcterms:modified>
</cp:coreProperties>
</file>